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9" r:id="rId6"/>
    <p:sldId id="261" r:id="rId7"/>
    <p:sldId id="262" r:id="rId8"/>
    <p:sldId id="263" r:id="rId9"/>
    <p:sldId id="260" r:id="rId10"/>
    <p:sldId id="271" r:id="rId11"/>
    <p:sldId id="270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title>
      <c:tx>
        <c:rich>
          <a:bodyPr lIns="0" tIns="0" rIns="0" bIns="0"/>
          <a:lstStyle/>
          <a:p>
            <a:pPr marL="0" marR="0" indent="0" algn="ctr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3200" b="1" i="0" u="none" strike="noStrike" kern="1200" baseline="0">
                <a:solidFill>
                  <a:srgbClr val="FFFFFF"/>
                </a:solidFill>
                <a:latin typeface="Aptos"/>
              </a:defRPr>
            </a:pPr>
            <a:r>
              <a:rPr lang="en-US" sz="3200" b="1" i="0" u="none" strike="noStrike" kern="1200" cap="none" spc="0" baseline="0">
                <a:solidFill>
                  <a:srgbClr val="FFFFFF"/>
                </a:solidFill>
                <a:uFillTx/>
                <a:latin typeface="Aptos"/>
              </a:rPr>
              <a:t>Community A - Total Assets</a:t>
            </a:r>
          </a:p>
        </c:rich>
      </c:tx>
      <c:layout>
        <c:manualLayout>
          <c:xMode val="edge"/>
          <c:yMode val="edge"/>
          <c:x val="0.28057594170591688"/>
          <c:y val="1.4025268250224756E-2"/>
        </c:manualLayout>
      </c:layout>
      <c:overlay val="0"/>
      <c:spPr>
        <a:noFill/>
        <a:ln>
          <a:noFill/>
        </a:ln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Bank 1</c:v>
          </c:tx>
          <c:spPr>
            <a:ln w="44448" cap="rnd">
              <a:solidFill>
                <a:srgbClr val="FF0000"/>
              </a:solidFill>
              <a:prstDash val="solid"/>
              <a:round/>
            </a:ln>
          </c:spPr>
          <c:marker>
            <c:symbol val="none"/>
          </c:marker>
          <c:cat>
            <c:strLit>
              <c:ptCount val="9"/>
              <c:pt idx="0">
                <c:v>Q4/29</c:v>
              </c:pt>
              <c:pt idx="1">
                <c:v>Q1/30</c:v>
              </c:pt>
              <c:pt idx="2">
                <c:v>Q2/30</c:v>
              </c:pt>
              <c:pt idx="3">
                <c:v>Q3/30</c:v>
              </c:pt>
              <c:pt idx="4">
                <c:v>Q4/30</c:v>
              </c:pt>
              <c:pt idx="5">
                <c:v>Q1/31</c:v>
              </c:pt>
              <c:pt idx="6">
                <c:v>Q2/31</c:v>
              </c:pt>
              <c:pt idx="7">
                <c:v>Q3/31</c:v>
              </c:pt>
              <c:pt idx="8">
                <c:v>Q4/31</c:v>
              </c:pt>
            </c:strLit>
          </c:cat>
          <c:val>
            <c:numLit>
              <c:formatCode>General</c:formatCode>
              <c:ptCount val="9"/>
              <c:pt idx="0">
                <c:v>781.09299999999996</c:v>
              </c:pt>
              <c:pt idx="1">
                <c:v>786.3</c:v>
              </c:pt>
              <c:pt idx="2">
                <c:v>799</c:v>
              </c:pt>
              <c:pt idx="3">
                <c:v>802</c:v>
              </c:pt>
              <c:pt idx="4">
                <c:v>827.6</c:v>
              </c:pt>
              <c:pt idx="5">
                <c:v>867.7</c:v>
              </c:pt>
              <c:pt idx="6">
                <c:v>885.4</c:v>
              </c:pt>
              <c:pt idx="7">
                <c:v>906.1</c:v>
              </c:pt>
              <c:pt idx="8">
                <c:v>921.7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0-66D9-435F-BC8F-3FD729FB07B7}"/>
            </c:ext>
          </c:extLst>
        </c:ser>
        <c:ser>
          <c:idx val="1"/>
          <c:order val="1"/>
          <c:tx>
            <c:v>Bank 2</c:v>
          </c:tx>
          <c:spPr>
            <a:ln w="44448" cap="rnd">
              <a:solidFill>
                <a:srgbClr val="3B7D23"/>
              </a:solidFill>
              <a:prstDash val="solid"/>
              <a:round/>
            </a:ln>
          </c:spPr>
          <c:marker>
            <c:symbol val="none"/>
          </c:marker>
          <c:cat>
            <c:strLit>
              <c:ptCount val="9"/>
              <c:pt idx="0">
                <c:v>Q4/29</c:v>
              </c:pt>
              <c:pt idx="1">
                <c:v>Q1/30</c:v>
              </c:pt>
              <c:pt idx="2">
                <c:v>Q2/30</c:v>
              </c:pt>
              <c:pt idx="3">
                <c:v>Q3/30</c:v>
              </c:pt>
              <c:pt idx="4">
                <c:v>Q4/30</c:v>
              </c:pt>
              <c:pt idx="5">
                <c:v>Q1/31</c:v>
              </c:pt>
              <c:pt idx="6">
                <c:v>Q2/31</c:v>
              </c:pt>
              <c:pt idx="7">
                <c:v>Q3/31</c:v>
              </c:pt>
              <c:pt idx="8">
                <c:v>Q4/31</c:v>
              </c:pt>
            </c:strLit>
          </c:cat>
          <c:val>
            <c:numLit>
              <c:formatCode>General</c:formatCode>
              <c:ptCount val="9"/>
              <c:pt idx="0">
                <c:v>781.09299999999996</c:v>
              </c:pt>
              <c:pt idx="1">
                <c:v>815.5</c:v>
              </c:pt>
              <c:pt idx="2">
                <c:v>833.2</c:v>
              </c:pt>
              <c:pt idx="3">
                <c:v>834.6</c:v>
              </c:pt>
              <c:pt idx="4">
                <c:v>866.8</c:v>
              </c:pt>
              <c:pt idx="5">
                <c:v>882.8</c:v>
              </c:pt>
              <c:pt idx="6">
                <c:v>898.9</c:v>
              </c:pt>
              <c:pt idx="7">
                <c:v>912.8</c:v>
              </c:pt>
              <c:pt idx="8">
                <c:v>937.1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1-66D9-435F-BC8F-3FD729FB07B7}"/>
            </c:ext>
          </c:extLst>
        </c:ser>
        <c:ser>
          <c:idx val="2"/>
          <c:order val="2"/>
          <c:tx>
            <c:v>Bank 3</c:v>
          </c:tx>
          <c:spPr>
            <a:ln w="44448" cap="rnd">
              <a:solidFill>
                <a:srgbClr val="000000"/>
              </a:solidFill>
              <a:prstDash val="solid"/>
              <a:round/>
            </a:ln>
          </c:spPr>
          <c:marker>
            <c:symbol val="none"/>
          </c:marker>
          <c:cat>
            <c:strLit>
              <c:ptCount val="9"/>
              <c:pt idx="0">
                <c:v>Q4/29</c:v>
              </c:pt>
              <c:pt idx="1">
                <c:v>Q1/30</c:v>
              </c:pt>
              <c:pt idx="2">
                <c:v>Q2/30</c:v>
              </c:pt>
              <c:pt idx="3">
                <c:v>Q3/30</c:v>
              </c:pt>
              <c:pt idx="4">
                <c:v>Q4/30</c:v>
              </c:pt>
              <c:pt idx="5">
                <c:v>Q1/31</c:v>
              </c:pt>
              <c:pt idx="6">
                <c:v>Q2/31</c:v>
              </c:pt>
              <c:pt idx="7">
                <c:v>Q3/31</c:v>
              </c:pt>
              <c:pt idx="8">
                <c:v>Q4/31</c:v>
              </c:pt>
            </c:strLit>
          </c:cat>
          <c:val>
            <c:numLit>
              <c:formatCode>General</c:formatCode>
              <c:ptCount val="9"/>
              <c:pt idx="0">
                <c:v>781.09299999999996</c:v>
              </c:pt>
              <c:pt idx="1">
                <c:v>813.3</c:v>
              </c:pt>
              <c:pt idx="2">
                <c:v>825.5</c:v>
              </c:pt>
              <c:pt idx="3">
                <c:v>804.7</c:v>
              </c:pt>
              <c:pt idx="4">
                <c:v>815.2</c:v>
              </c:pt>
              <c:pt idx="5">
                <c:v>835.9</c:v>
              </c:pt>
              <c:pt idx="6">
                <c:v>865.6</c:v>
              </c:pt>
              <c:pt idx="7">
                <c:v>881.2</c:v>
              </c:pt>
              <c:pt idx="8">
                <c:v>919.8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2-66D9-435F-BC8F-3FD729FB07B7}"/>
            </c:ext>
          </c:extLst>
        </c:ser>
        <c:ser>
          <c:idx val="3"/>
          <c:order val="3"/>
          <c:tx>
            <c:v>Bank 4</c:v>
          </c:tx>
          <c:spPr>
            <a:ln w="44448" cap="rnd">
              <a:solidFill>
                <a:srgbClr val="00B050"/>
              </a:solidFill>
              <a:prstDash val="solid"/>
              <a:round/>
            </a:ln>
          </c:spPr>
          <c:marker>
            <c:symbol val="none"/>
          </c:marker>
          <c:cat>
            <c:strLit>
              <c:ptCount val="9"/>
              <c:pt idx="0">
                <c:v>Q4/29</c:v>
              </c:pt>
              <c:pt idx="1">
                <c:v>Q1/30</c:v>
              </c:pt>
              <c:pt idx="2">
                <c:v>Q2/30</c:v>
              </c:pt>
              <c:pt idx="3">
                <c:v>Q3/30</c:v>
              </c:pt>
              <c:pt idx="4">
                <c:v>Q4/30</c:v>
              </c:pt>
              <c:pt idx="5">
                <c:v>Q1/31</c:v>
              </c:pt>
              <c:pt idx="6">
                <c:v>Q2/31</c:v>
              </c:pt>
              <c:pt idx="7">
                <c:v>Q3/31</c:v>
              </c:pt>
              <c:pt idx="8">
                <c:v>Q4/31</c:v>
              </c:pt>
            </c:strLit>
          </c:cat>
          <c:val>
            <c:numLit>
              <c:formatCode>General</c:formatCode>
              <c:ptCount val="9"/>
              <c:pt idx="0">
                <c:v>781.09299999999996</c:v>
              </c:pt>
              <c:pt idx="1">
                <c:v>828.3</c:v>
              </c:pt>
              <c:pt idx="2">
                <c:v>816.2</c:v>
              </c:pt>
              <c:pt idx="3">
                <c:v>809.1</c:v>
              </c:pt>
              <c:pt idx="4">
                <c:v>810.6</c:v>
              </c:pt>
              <c:pt idx="5">
                <c:v>814.8</c:v>
              </c:pt>
              <c:pt idx="6">
                <c:v>835.1</c:v>
              </c:pt>
              <c:pt idx="7">
                <c:v>838.7</c:v>
              </c:pt>
              <c:pt idx="8">
                <c:v>850.8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3-66D9-435F-BC8F-3FD729FB07B7}"/>
            </c:ext>
          </c:extLst>
        </c:ser>
        <c:ser>
          <c:idx val="4"/>
          <c:order val="4"/>
          <c:tx>
            <c:v>Bank 5</c:v>
          </c:tx>
          <c:spPr>
            <a:ln w="44448" cap="rnd">
              <a:solidFill>
                <a:srgbClr val="00B0F0"/>
              </a:solidFill>
              <a:prstDash val="solid"/>
              <a:round/>
            </a:ln>
          </c:spPr>
          <c:marker>
            <c:symbol val="none"/>
          </c:marker>
          <c:cat>
            <c:strLit>
              <c:ptCount val="9"/>
              <c:pt idx="0">
                <c:v>Q4/29</c:v>
              </c:pt>
              <c:pt idx="1">
                <c:v>Q1/30</c:v>
              </c:pt>
              <c:pt idx="2">
                <c:v>Q2/30</c:v>
              </c:pt>
              <c:pt idx="3">
                <c:v>Q3/30</c:v>
              </c:pt>
              <c:pt idx="4">
                <c:v>Q4/30</c:v>
              </c:pt>
              <c:pt idx="5">
                <c:v>Q1/31</c:v>
              </c:pt>
              <c:pt idx="6">
                <c:v>Q2/31</c:v>
              </c:pt>
              <c:pt idx="7">
                <c:v>Q3/31</c:v>
              </c:pt>
              <c:pt idx="8">
                <c:v>Q4/31</c:v>
              </c:pt>
            </c:strLit>
          </c:cat>
          <c:val>
            <c:numLit>
              <c:formatCode>General</c:formatCode>
              <c:ptCount val="9"/>
              <c:pt idx="0">
                <c:v>781.09299999999996</c:v>
              </c:pt>
              <c:pt idx="1">
                <c:v>856.4</c:v>
              </c:pt>
              <c:pt idx="2">
                <c:v>856</c:v>
              </c:pt>
              <c:pt idx="3">
                <c:v>846.8</c:v>
              </c:pt>
              <c:pt idx="4">
                <c:v>866.4</c:v>
              </c:pt>
              <c:pt idx="5">
                <c:v>879.1</c:v>
              </c:pt>
              <c:pt idx="6">
                <c:v>896.6</c:v>
              </c:pt>
              <c:pt idx="7">
                <c:v>919.3</c:v>
              </c:pt>
              <c:pt idx="8">
                <c:v>932.8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4-66D9-435F-BC8F-3FD729FB07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37211376"/>
        <c:axId val="837211856"/>
      </c:lineChart>
      <c:valAx>
        <c:axId val="837211856"/>
        <c:scaling>
          <c:orientation val="minMax"/>
          <c:min val="760"/>
        </c:scaling>
        <c:delete val="0"/>
        <c:axPos val="l"/>
        <c:majorGridlines>
          <c:spPr>
            <a:ln w="12701" cap="flat">
              <a:solidFill>
                <a:srgbClr val="898989"/>
              </a:solidFill>
              <a:prstDash val="solid"/>
              <a:round/>
            </a:ln>
          </c:spPr>
        </c:majorGridlines>
        <c:numFmt formatCode="0.0" sourceLinked="0"/>
        <c:majorTickMark val="none"/>
        <c:minorTickMark val="none"/>
        <c:tickLblPos val="nextTo"/>
        <c:spPr>
          <a:noFill/>
          <a:ln>
            <a:noFill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400" b="0" i="0" u="none" strike="noStrike" kern="1200" baseline="0">
                <a:solidFill>
                  <a:srgbClr val="FFFFFF"/>
                </a:solidFill>
                <a:latin typeface="Aptos"/>
              </a:defRPr>
            </a:pPr>
            <a:endParaRPr lang="en-US"/>
          </a:p>
        </c:txPr>
        <c:crossAx val="837211376"/>
        <c:crosses val="autoZero"/>
        <c:crossBetween val="between"/>
      </c:valAx>
      <c:catAx>
        <c:axId val="8372113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1" cap="flat">
            <a:solidFill>
              <a:srgbClr val="898989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400" b="0" i="0" u="none" strike="noStrike" kern="1200" baseline="0">
                <a:solidFill>
                  <a:srgbClr val="FFFFFF"/>
                </a:solidFill>
                <a:latin typeface="Aptos"/>
              </a:defRPr>
            </a:pPr>
            <a:endParaRPr lang="en-US"/>
          </a:p>
        </c:txPr>
        <c:crossAx val="837211856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600" b="0" i="0" u="none" strike="noStrike" kern="1200" baseline="0">
              <a:solidFill>
                <a:srgbClr val="FFFFFF"/>
              </a:solidFill>
              <a:latin typeface="Apto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en-US" sz="1000" b="0" i="0" u="none" strike="noStrike" kern="1200" baseline="0">
          <a:solidFill>
            <a:srgbClr val="000000"/>
          </a:solidFill>
          <a:latin typeface="Aptos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c:style val="2"/>
  <c:chart>
    <c:autoTitleDeleted val="1"/>
    <c:view3D>
      <c:rotX val="29"/>
      <c:rotY val="360"/>
      <c:rAngAx val="0"/>
    </c:view3D>
    <c:floor>
      <c:thickness val="0"/>
      <c:spPr>
        <a:noFill/>
        <a:ln>
          <a:noFill/>
        </a:ln>
      </c:spPr>
    </c:floor>
    <c:sideWall>
      <c:thickness val="0"/>
      <c:spPr>
        <a:noFill/>
        <a:ln>
          <a:noFill/>
        </a:ln>
      </c:spPr>
    </c:sideWall>
    <c:backWall>
      <c:thickness val="0"/>
      <c:spPr>
        <a:noFill/>
        <a:ln>
          <a:noFill/>
        </a:ln>
      </c:spPr>
    </c:backWall>
    <c:plotArea>
      <c:layout/>
      <c:pie3DChart>
        <c:varyColors val="0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</c:spPr>
    </c:plotArea>
    <c:legend>
      <c:legendPos val="r"/>
      <c:layout>
        <c:manualLayout>
          <c:xMode val="edge"/>
          <c:yMode val="edge"/>
          <c:x val="5.138367918204019E-2"/>
          <c:y val="0.89659982274768013"/>
          <c:w val="0.86424092364004845"/>
          <c:h val="0.10105625223773343"/>
        </c:manualLayout>
      </c:layout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2000" b="0" i="0" u="none" strike="noStrike" kern="1200" baseline="0">
              <a:solidFill>
                <a:srgbClr val="EBEBEB"/>
              </a:solidFill>
              <a:latin typeface="Century Gothic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en-US" sz="1197" b="0" i="0" u="none" strike="noStrike" kern="1200" baseline="0">
          <a:solidFill>
            <a:srgbClr val="EBEBEB"/>
          </a:solidFill>
          <a:latin typeface="Century Gothic"/>
        </a:defRPr>
      </a:pPr>
      <a:endParaRPr lang="en-US"/>
    </a:p>
  </c:txPr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B1403-D098-BF2B-6957-DB5E7882EFF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54951" y="1447796"/>
            <a:ext cx="8825660" cy="3329577"/>
          </a:xfrm>
        </p:spPr>
        <p:txBody>
          <a:bodyPr anchor="b"/>
          <a:lstStyle>
            <a:lvl1pPr>
              <a:defRPr sz="7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991190-6126-4102-30C8-76FD8AB2E76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54951" y="4777383"/>
            <a:ext cx="8825660" cy="861419"/>
          </a:xfrm>
        </p:spPr>
        <p:txBody>
          <a:bodyPr/>
          <a:lstStyle>
            <a:lvl1pPr marL="0" indent="0">
              <a:buNone/>
              <a:defRPr cap="all">
                <a:solidFill>
                  <a:srgbClr val="7FCAD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4CD09-6F65-D587-C9E4-B9BBB1D5138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4BCA01D-4F15-43FF-9DF2-8B1C376CA83F}" type="datetime1">
              <a:rPr lang="en-US"/>
              <a:pPr lvl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D19D8-0D6E-DFBB-000F-13E09A5AB44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24494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86FB5-8965-98C5-1332-91397059DF8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53166-756B-0AA9-03C8-CEA998BFEBB8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0C220D-E416-EB23-A1E8-388B5B1187D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574E17-7B70-44A8-9C80-A8516CE09517}" type="datetime1">
              <a:rPr lang="en-US"/>
              <a:pPr lvl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31266-920B-6090-1270-DA2EFD42330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859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2533F-9F6A-073A-5FDB-B772216EDF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54960" y="2861733"/>
            <a:ext cx="8825660" cy="1915649"/>
          </a:xfrm>
        </p:spPr>
        <p:txBody>
          <a:bodyPr anchor="b"/>
          <a:lstStyle>
            <a:lvl1pPr>
              <a:defRPr sz="4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6D16A5-C28F-DD1E-3261-5C0BCEA5E4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54951" y="4777383"/>
            <a:ext cx="8825660" cy="860395"/>
          </a:xfrm>
        </p:spPr>
        <p:txBody>
          <a:bodyPr/>
          <a:lstStyle>
            <a:lvl1pPr marL="0" indent="0">
              <a:buNone/>
              <a:defRPr cap="all">
                <a:solidFill>
                  <a:srgbClr val="7FCAD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43488-B05F-1135-13B9-7205B76F6A9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90D3402-34A0-4B0E-A1A6-3E6EDFFFE218}" type="datetime1">
              <a:rPr lang="en-US"/>
              <a:pPr lvl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A5D507-2709-56C6-8C3D-CD90AF6A95E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59720-7143-59E4-C8B1-CB1792075B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559821F-0B3C-4935-862B-17948E67E6F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260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23A14-523B-6BFB-75ED-C3AF5A6EA45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F8819-C3A8-1972-3689-DE4A56A65E8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03315" y="2060572"/>
            <a:ext cx="4396334" cy="419576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DCC962-855C-6F7B-1E80-D6834AE68024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5654494" y="2056092"/>
            <a:ext cx="4396343" cy="4200241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16E633-FBB2-8DDC-B51B-609E2B87837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8EF16D3-3994-4889-BEBF-9786302C938D}" type="datetime1">
              <a:rPr lang="en-US"/>
              <a:pPr lvl="0"/>
              <a:t>4/6/2026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E2DA22-DC32-0558-77D6-323EC6A849E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1367A0-53C3-C418-BFF4-145D5AD1528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D443625-233E-4C36-92AA-275E69600E3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33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F5294-1BA9-EB14-19C9-44DC2B810C9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0A7F0A-E76C-A571-F09D-58F50FCE16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03315" y="1904996"/>
            <a:ext cx="4396334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7FCAD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597991-3418-5713-A159-0BD1EEA73AA1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103315" y="2514600"/>
            <a:ext cx="4396334" cy="374173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A8FACC-507F-7DA6-8531-D958EC037FD4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5654494" y="1904996"/>
            <a:ext cx="4396334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7FCAD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0F801A-F528-C711-6AF8-F0F8506592EF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5654494" y="2514600"/>
            <a:ext cx="4396334" cy="3741733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0A6ADE-BB9A-7E0A-5A5A-8CE35003FA4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A31EF46-671E-4447-9AF1-CDAC5E21AC33}" type="datetime1">
              <a:rPr lang="en-US"/>
              <a:pPr lvl="0"/>
              <a:t>4/6/2026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44B10E-4C8E-5298-877F-42C1A640F1C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F001B9-66FA-5722-5113-E002FB99AF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056F80-9C53-4C59-9DD9-E62B1C0E469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87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8F9E8-D8E3-F80D-615F-BB41C028C69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11EEB5-4B53-024F-1034-EE91698ECFD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8350A7E-4523-423B-90F2-6B15661587C6}" type="datetime1">
              <a:rPr lang="en-US"/>
              <a:pPr lvl="0"/>
              <a:t>4/6/2026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E322E6-C3D2-65F6-849E-973F601137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C7256C-D304-B299-BD87-0E787EE031F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421B071-AD51-42A6-8F49-E75651D7197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313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4EE7F-042C-9AAE-1972-F98AB6FE324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5D5DAFD-E107-4E11-A8BD-6A8230042B95}" type="datetime1">
              <a:rPr lang="en-US"/>
              <a:pPr lvl="0"/>
              <a:t>4/6/2026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B1F08E-B3AB-FF12-591C-7E7CCF56C9F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052193-38CD-29B5-A34F-6DDE9045E6C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6DFBFFC-6D9F-4688-9926-BF0CADEEC88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569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C5C13-B9B1-8C50-46D4-6943A21BB4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54951" y="1447796"/>
            <a:ext cx="3401065" cy="1447796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C070C1-9B46-5F70-F077-4A9C685DE2C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784616" y="1447796"/>
            <a:ext cx="5195995" cy="4572000"/>
          </a:xfrm>
        </p:spPr>
        <p:txBody>
          <a:bodyPr anchor="ctr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323FF-03A3-B732-978A-2E9B8F7D255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154951" y="3129277"/>
            <a:ext cx="3401065" cy="2895603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0F7952-FD78-F0C2-8FF6-7BD666ECDC3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F54E4B8-B293-4F5D-BD33-A433EA10C501}" type="datetime1">
              <a:rPr lang="en-US"/>
              <a:pPr lvl="0"/>
              <a:t>4/6/2026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13FF9E-FCC3-5D02-590B-81EBFC30501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E1720-EFD6-005A-FBCF-87708090579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7CA99DB-6352-4B7D-9C6B-5CE77CDAC0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975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49A34-C127-5374-822C-79C0F4FB3F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53908" y="1854192"/>
            <a:ext cx="5092906" cy="157480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3EA63-CE57-74E7-2410-BD046A8AE3C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6949549" y="1143000"/>
            <a:ext cx="3200400" cy="4572000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A1205-A5AA-5F6B-D2B0-BA442061A115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154951" y="3657600"/>
            <a:ext cx="5084978" cy="137160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E344DE-50D5-030C-4B0D-77D8B629D98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BE2D147-E2E8-4719-BAA6-D577A9295520}" type="datetime1">
              <a:rPr lang="en-US"/>
              <a:pPr lvl="0"/>
              <a:t>4/6/2026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6D0740-1B68-E385-D5B9-09E03FD8A38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604A62-5B18-5B86-F43A-7000C29D890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F2D3F03-850F-4578-B686-1DCDA5E28E3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61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D67C6-D965-56C2-403E-E4C2ED5508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54960" y="4800590"/>
            <a:ext cx="8825660" cy="566735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1908DC8-0101-C26A-D520-0727C930DAB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154951" y="685800"/>
            <a:ext cx="8825660" cy="3640665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05B94-4443-DCED-F88C-502D185A599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4960" y="5367326"/>
            <a:ext cx="8825651" cy="493711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D3DD02-D2E3-E5FE-1E3D-02C64048C97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1B64372-312B-4254-A75F-92CDC0398DA6}" type="datetime1">
              <a:rPr lang="en-US"/>
              <a:pPr lvl="0"/>
              <a:t>4/6/2026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7FDFF-05B9-75D5-6ACE-BA3B62F2BC3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2B7FAF-DF3A-E0B0-402A-C65F091A5E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D8738C8-3F5F-45BD-BBFF-B4E5E8891E1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442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50E8F-25D2-419F-0019-2D8E00F8D01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54951" y="1447796"/>
            <a:ext cx="8825660" cy="1981203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E916C47-3656-DE9A-0869-CAC61C9AAF8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4951" y="3657600"/>
            <a:ext cx="8825660" cy="2362196"/>
          </a:xfrm>
        </p:spPr>
        <p:txBody>
          <a:bodyPr anchor="ctr"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427C9-1B7E-7F9B-2502-C3E88B478B7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2F69F07-72AA-401C-9394-7DA363AB4124}" type="datetime1">
              <a:rPr lang="en-US"/>
              <a:pPr lvl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04F4E-EC68-AB0E-5F34-2E3A435FE04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7EA0F-F5FF-E188-7C07-15EAA29476E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9697CB0-9FEA-41E1-9863-CCF78631A9C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810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F99A6-FD8E-08A9-F2BD-5EF29F4FF9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74797" y="1447796"/>
            <a:ext cx="7999317" cy="2323371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F9886BA-BA76-01CA-72A5-6FE9C49AF66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30398" y="3771177"/>
            <a:ext cx="7279648" cy="342177"/>
          </a:xfrm>
        </p:spPr>
        <p:txBody>
          <a:bodyPr/>
          <a:lstStyle>
            <a:lvl1pPr marL="0" indent="0">
              <a:buNone/>
              <a:defRPr sz="1400" cap="small">
                <a:solidFill>
                  <a:srgbClr val="7FCAD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7A241-6264-8061-5A72-8BE08501F9C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4951" y="4350660"/>
            <a:ext cx="8825660" cy="1676396"/>
          </a:xfrm>
        </p:spPr>
        <p:txBody>
          <a:bodyPr anchor="ctr"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0C10EA2-0761-6390-48FF-02E2A43C303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472CF11-4D1D-463B-B552-DEC1CC04AACB}" type="datetime1">
              <a:rPr lang="en-US"/>
              <a:pPr lvl="0"/>
              <a:t>4/6/2026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CA03684-68A7-87CB-B7E0-9A4615788AB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D5E68C1-0DE7-338C-44B9-C8A3A46801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871186-4202-4D05-AB72-4E1D2044B62F}" type="slidenum">
              <a:t>‹#›</a:t>
            </a:fld>
            <a:endParaRPr lang="en-US"/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CAF224D2-ED2D-1FD4-126D-5FD84181E5AE}"/>
              </a:ext>
            </a:extLst>
          </p:cNvPr>
          <p:cNvSpPr txBox="1"/>
          <p:nvPr/>
        </p:nvSpPr>
        <p:spPr>
          <a:xfrm>
            <a:off x="898297" y="971257"/>
            <a:ext cx="801910" cy="19697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200" b="0" i="0" u="none" strike="noStrike" kern="1200" cap="none" spc="0" baseline="0">
                <a:solidFill>
                  <a:srgbClr val="7FCAD1"/>
                </a:solidFill>
                <a:uFillTx/>
                <a:latin typeface="Arial"/>
              </a:rPr>
              <a:t>“</a:t>
            </a: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id="{DA7E3DAA-8B35-C29B-219D-5E0F565206E9}"/>
              </a:ext>
            </a:extLst>
          </p:cNvPr>
          <p:cNvSpPr txBox="1"/>
          <p:nvPr/>
        </p:nvSpPr>
        <p:spPr>
          <a:xfrm>
            <a:off x="9330491" y="2613784"/>
            <a:ext cx="801910" cy="19697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200" b="0" i="0" u="none" strike="noStrike" kern="1200" cap="none" spc="0" baseline="0">
                <a:solidFill>
                  <a:srgbClr val="7FCAD1"/>
                </a:solidFill>
                <a:uFillTx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240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5FEBC-F8A6-2B64-BFA1-F23B25180A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54951" y="3124203"/>
            <a:ext cx="8825660" cy="1653180"/>
          </a:xfrm>
        </p:spPr>
        <p:txBody>
          <a:bodyPr anchor="b"/>
          <a:lstStyle>
            <a:lvl1pPr>
              <a:defRPr sz="40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11CAA3-7033-EBFA-1D0A-80AD0F42C22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4951" y="4777383"/>
            <a:ext cx="8825660" cy="860395"/>
          </a:xfrm>
        </p:spPr>
        <p:txBody>
          <a:bodyPr/>
          <a:lstStyle>
            <a:lvl1pPr marL="0" indent="0">
              <a:buNone/>
              <a:defRPr>
                <a:solidFill>
                  <a:srgbClr val="7FCAD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2A701-5B3F-2E3B-1EDC-B151F4FAC82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279C3E3-BE83-4A4E-B63C-F7247BD51198}" type="datetime1">
              <a:rPr lang="en-US"/>
              <a:pPr lvl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B9EEC-BFC0-4D0A-523F-74A6285CF14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A9E63-F15C-AB1E-877C-A40EBF1077E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F793621-DA38-453F-B11A-162FC5EB04B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914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0217D-1F54-7B8A-AD24-5521107EAE2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2D98D-7EE8-63C9-ACB8-0A85EAB1302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2947" y="1981203"/>
            <a:ext cx="2946864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7FCAD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E4D21-9F63-33E2-116E-C15BB9CF26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2460" y="2667003"/>
            <a:ext cx="2927351" cy="358934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04F43B-4228-363C-ACFA-D0A354DE5C0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83657" y="1981203"/>
            <a:ext cx="2936238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7FCAD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B83C98C-E27B-423F-974B-1900BA54AA7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73105" y="2667003"/>
            <a:ext cx="2946791" cy="358934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AC77E76B-F4C5-2ADF-9D62-D8506CF26D7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124703" y="1981203"/>
            <a:ext cx="2932115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7FCAD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E8E60149-DFCC-49DF-1E4A-C857F0E85EC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124703" y="2667003"/>
            <a:ext cx="2932115" cy="358934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16">
            <a:extLst>
              <a:ext uri="{FF2B5EF4-FFF2-40B4-BE49-F238E27FC236}">
                <a16:creationId xmlns:a16="http://schemas.microsoft.com/office/drawing/2014/main" id="{E7C8158C-1149-3736-669A-4A787030BF35}"/>
              </a:ext>
            </a:extLst>
          </p:cNvPr>
          <p:cNvCxnSpPr/>
          <p:nvPr/>
        </p:nvCxnSpPr>
        <p:spPr>
          <a:xfrm>
            <a:off x="3726143" y="2133596"/>
            <a:ext cx="0" cy="3962407"/>
          </a:xfrm>
          <a:prstGeom prst="straightConnector1">
            <a:avLst/>
          </a:prstGeom>
          <a:noFill/>
          <a:ln w="12701" cap="rnd">
            <a:solidFill>
              <a:srgbClr val="7FCAD1">
                <a:alpha val="40000"/>
              </a:srgbClr>
            </a:solidFill>
            <a:prstDash val="solid"/>
            <a:miter/>
          </a:ln>
        </p:spPr>
      </p:cxnSp>
      <p:cxnSp>
        <p:nvCxnSpPr>
          <p:cNvPr id="10" name="Straight Connector 17">
            <a:extLst>
              <a:ext uri="{FF2B5EF4-FFF2-40B4-BE49-F238E27FC236}">
                <a16:creationId xmlns:a16="http://schemas.microsoft.com/office/drawing/2014/main" id="{56B8F1FF-4A40-66AC-575F-1DA0B1407D24}"/>
              </a:ext>
            </a:extLst>
          </p:cNvPr>
          <p:cNvCxnSpPr/>
          <p:nvPr/>
        </p:nvCxnSpPr>
        <p:spPr>
          <a:xfrm>
            <a:off x="6962223" y="2133596"/>
            <a:ext cx="0" cy="3966887"/>
          </a:xfrm>
          <a:prstGeom prst="straightConnector1">
            <a:avLst/>
          </a:prstGeom>
          <a:noFill/>
          <a:ln w="12701" cap="rnd">
            <a:solidFill>
              <a:srgbClr val="7FCAD1">
                <a:alpha val="40000"/>
              </a:srgbClr>
            </a:solidFill>
            <a:prstDash val="solid"/>
            <a:miter/>
          </a:ln>
        </p:spPr>
      </p:cxn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5598673-703C-64EE-9150-559B31FA107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CBE30B-CBCE-4979-9C56-7AACFD8338AC}" type="datetime1">
              <a:rPr lang="en-US"/>
              <a:pPr lvl="0"/>
              <a:t>4/6/2026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6C17ADC-90ED-6E49-0CD3-093E0459FD2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087B341-8BD8-EF3A-3085-17707A6E96C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1296FB-2651-4D90-B5E1-514D77C5EB0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964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9BCDF-881B-0156-1708-954504D3998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E25457-C0CC-191F-EA15-B3ED48EE826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2460" y="4250945"/>
            <a:ext cx="2940052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7FCAD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0C76FF8-3A70-F7AD-1CC5-CB38CACD85E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52460" y="2209803"/>
            <a:ext cx="2940052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FC42C65-5876-5B68-7749-BEF9C9F22DA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2460" y="4827209"/>
            <a:ext cx="2940052" cy="65919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422ABD9-50DB-3B9B-0C68-8AA77F2F551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89372" y="4250945"/>
            <a:ext cx="2930523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7FCAD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9FE80DB5-1DB4-3762-BC62-48273F31B30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889372" y="2209803"/>
            <a:ext cx="2930523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54ABBC2-7E45-EC7E-D30E-159BF3AE38B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88019" y="4827209"/>
            <a:ext cx="2934410" cy="65919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3F0C233-73A5-AEC2-A8F0-11927650A71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124703" y="4250945"/>
            <a:ext cx="2932115" cy="576264"/>
          </a:xfrm>
        </p:spPr>
        <p:txBody>
          <a:bodyPr anchor="b">
            <a:noAutofit/>
          </a:bodyPr>
          <a:lstStyle>
            <a:lvl1pPr marL="0" indent="0">
              <a:buNone/>
              <a:defRPr sz="2400">
                <a:solidFill>
                  <a:srgbClr val="7FCAD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944A2ADE-F947-293D-6201-90CCC301058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124703" y="2209803"/>
            <a:ext cx="2932115" cy="1524003"/>
          </a:xfrm>
          <a:effectLst>
            <a:outerShdw dist="50804" dir="5400000" algn="tl">
              <a:srgbClr val="000000">
                <a:alpha val="43000"/>
              </a:srgbClr>
            </a:outerShdw>
          </a:effectLst>
        </p:spPr>
        <p:txBody>
          <a:bodyPr anchorCtr="1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6A6E2F3-848D-8CA4-1406-FFF61563332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124575" y="4827209"/>
            <a:ext cx="2936001" cy="659190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2" name="Straight Connector 18">
            <a:extLst>
              <a:ext uri="{FF2B5EF4-FFF2-40B4-BE49-F238E27FC236}">
                <a16:creationId xmlns:a16="http://schemas.microsoft.com/office/drawing/2014/main" id="{0EF79901-AA5A-5BB0-AB1F-16F914547BA3}"/>
              </a:ext>
            </a:extLst>
          </p:cNvPr>
          <p:cNvCxnSpPr/>
          <p:nvPr/>
        </p:nvCxnSpPr>
        <p:spPr>
          <a:xfrm>
            <a:off x="3726143" y="2133596"/>
            <a:ext cx="0" cy="3962407"/>
          </a:xfrm>
          <a:prstGeom prst="straightConnector1">
            <a:avLst/>
          </a:prstGeom>
          <a:noFill/>
          <a:ln w="12701" cap="rnd">
            <a:solidFill>
              <a:srgbClr val="7FCAD1">
                <a:alpha val="40000"/>
              </a:srgbClr>
            </a:solidFill>
            <a:prstDash val="solid"/>
            <a:miter/>
          </a:ln>
        </p:spPr>
      </p:cxnSp>
      <p:cxnSp>
        <p:nvCxnSpPr>
          <p:cNvPr id="13" name="Straight Connector 19">
            <a:extLst>
              <a:ext uri="{FF2B5EF4-FFF2-40B4-BE49-F238E27FC236}">
                <a16:creationId xmlns:a16="http://schemas.microsoft.com/office/drawing/2014/main" id="{28C09A7C-A3DA-0DE5-F2A6-790C475E4AFD}"/>
              </a:ext>
            </a:extLst>
          </p:cNvPr>
          <p:cNvCxnSpPr/>
          <p:nvPr/>
        </p:nvCxnSpPr>
        <p:spPr>
          <a:xfrm>
            <a:off x="6962223" y="2133596"/>
            <a:ext cx="0" cy="3966887"/>
          </a:xfrm>
          <a:prstGeom prst="straightConnector1">
            <a:avLst/>
          </a:prstGeom>
          <a:noFill/>
          <a:ln w="12701" cap="rnd">
            <a:solidFill>
              <a:srgbClr val="7FCAD1">
                <a:alpha val="40000"/>
              </a:srgbClr>
            </a:solidFill>
            <a:prstDash val="solid"/>
            <a:miter/>
          </a:ln>
        </p:spPr>
      </p:cxn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67704DB6-3A41-7961-3941-72341918BEF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41B4BA-4B06-4373-86B8-95FD77C913F4}" type="datetime1">
              <a:rPr lang="en-US"/>
              <a:pPr lvl="0"/>
              <a:t>4/6/2026</a:t>
            </a:fld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A3895DEA-A6C8-672A-C670-F8A2C373590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41D9C26D-2644-23A1-3FD1-E4A29E3001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9BCA4E-EEEE-470B-9007-44EEE86708F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2352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257A2-E712-D8CE-209D-98EA2795319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CEBDE-7D22-51AC-3858-5C1B1E009538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E4474-DD03-6A25-5DF3-354B8364F97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F94545C-FAE6-45D8-ABCD-C5BAF1984571}" type="datetime1">
              <a:rPr lang="en-US"/>
              <a:pPr lvl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3674C-0475-2110-7C6A-43B63FCE806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9F47E0-97DC-B60A-40C8-B3425279F2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546340B-6984-4C11-9BE2-BB39BECC3C6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831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AF0482-7ECF-99B3-3975-6E8FD4F0E311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304215" y="430216"/>
            <a:ext cx="1752603" cy="5826127"/>
          </a:xfrm>
        </p:spPr>
        <p:txBody>
          <a:bodyPr vert="eaVert" anchor="b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BD7F2B-2124-EAE7-F810-D86B1D525245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652460" y="887416"/>
            <a:ext cx="7423144" cy="5368927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E1FCB-CD0C-71C1-8E70-CAC9FDABD99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93E6CDB-4707-4542-A6AF-100E18066E76}" type="datetime1">
              <a:rPr lang="en-US"/>
              <a:pPr lvl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67F05-E068-389F-324D-60B3FBFE452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5C3C4-3941-C4E3-0367-43318AFE67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3F39AF4-C401-4B25-8462-18966F3853C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092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FB2FCF7A-0276-B559-CECB-5B5BF2696430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l="3613"/>
          <a:stretch>
            <a:fillRect/>
          </a:stretch>
        </p:blipFill>
        <p:spPr>
          <a:xfrm>
            <a:off x="0" y="2669682"/>
            <a:ext cx="4037011" cy="418831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273CCA6C-F0ED-A2A5-78B3-6648C5D23485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l="35640"/>
          <a:stretch>
            <a:fillRect/>
          </a:stretch>
        </p:blipFill>
        <p:spPr>
          <a:xfrm>
            <a:off x="0" y="2892347"/>
            <a:ext cx="1522411" cy="23654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Oval 15">
            <a:extLst>
              <a:ext uri="{FF2B5EF4-FFF2-40B4-BE49-F238E27FC236}">
                <a16:creationId xmlns:a16="http://schemas.microsoft.com/office/drawing/2014/main" id="{B4550953-2CBD-A7A3-96D2-17D5CCF7979D}"/>
              </a:ext>
            </a:extLst>
          </p:cNvPr>
          <p:cNvSpPr/>
          <p:nvPr/>
        </p:nvSpPr>
        <p:spPr>
          <a:xfrm>
            <a:off x="8609011" y="1676396"/>
            <a:ext cx="2819396" cy="2819396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gradFill>
            <a:gsLst>
              <a:gs pos="0">
                <a:srgbClr val="42AEB8">
                  <a:alpha val="7000"/>
                </a:srgbClr>
              </a:gs>
              <a:gs pos="100000">
                <a:srgbClr val="42AEB8">
                  <a:alpha val="6000"/>
                </a:srgbClr>
              </a:gs>
            </a:gsLst>
            <a:path path="circle">
              <a:fillToRect l="50000" t="50000" r="50000" b="50000"/>
            </a:path>
          </a:grad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82829208-7B46-5073-9032-180341AD8120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 t="28813"/>
          <a:stretch>
            <a:fillRect/>
          </a:stretch>
        </p:blipFill>
        <p:spPr>
          <a:xfrm>
            <a:off x="7999408" y="0"/>
            <a:ext cx="1603391" cy="114140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779549D0-B861-FFBF-8D1F-CE5FBF7B603E}"/>
              </a:ext>
            </a:extLst>
          </p:cNvPr>
          <p:cNvPicPr>
            <a:picLocks noChangeAspect="1"/>
          </p:cNvPicPr>
          <p:nvPr/>
        </p:nvPicPr>
        <p:blipFill>
          <a:blip r:embed="rId23"/>
          <a:srcRect b="23320"/>
          <a:stretch>
            <a:fillRect/>
          </a:stretch>
        </p:blipFill>
        <p:spPr>
          <a:xfrm>
            <a:off x="8605875" y="6096003"/>
            <a:ext cx="993733" cy="7619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Rectangle 13">
            <a:extLst>
              <a:ext uri="{FF2B5EF4-FFF2-40B4-BE49-F238E27FC236}">
                <a16:creationId xmlns:a16="http://schemas.microsoft.com/office/drawing/2014/main" id="{A566A1F9-6E9F-F813-0F92-6B092280062C}"/>
              </a:ext>
            </a:extLst>
          </p:cNvPr>
          <p:cNvSpPr/>
          <p:nvPr/>
        </p:nvSpPr>
        <p:spPr>
          <a:xfrm>
            <a:off x="10437811" y="0"/>
            <a:ext cx="685800" cy="1143000"/>
          </a:xfrm>
          <a:prstGeom prst="rect">
            <a:avLst/>
          </a:prstGeom>
          <a:solidFill>
            <a:srgbClr val="B01513"/>
          </a:solidFill>
          <a:ln cap="flat">
            <a:noFill/>
            <a:prstDash val="solid"/>
          </a:ln>
          <a:effectLst>
            <a:outerShdw dist="25402" dir="5400000" algn="tl">
              <a:srgbClr val="000000">
                <a:alpha val="45000"/>
              </a:srgbClr>
            </a:outerShdw>
          </a:effectLst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5F862FBB-9B9C-1B20-3FF9-8B73A28F15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6115" y="452719"/>
            <a:ext cx="9404722" cy="140053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A5186E3-8F7E-259E-06D9-E0C66A3C2A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03315" y="2052919"/>
            <a:ext cx="8946544" cy="41954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DBB2885-1902-F0B7-51E7-E4A59C8420CE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 rot="5400013">
            <a:off x="10155619" y="1790697"/>
            <a:ext cx="990596" cy="3047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100" b="0" i="0" u="none" strike="noStrike" kern="1200" cap="none" spc="0" baseline="0">
                <a:solidFill>
                  <a:srgbClr val="FFFFFF"/>
                </a:solidFill>
                <a:uFillTx/>
                <a:latin typeface="Century Gothic"/>
              </a:defRPr>
            </a:lvl1pPr>
          </a:lstStyle>
          <a:p>
            <a:pPr lvl="0"/>
            <a:fld id="{77CD9CE9-296F-45CB-A926-8121E05DDEA4}" type="datetime1">
              <a:rPr lang="en-US"/>
              <a:pPr lvl="0"/>
              <a:t>4/6/2026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499219D-C36F-2612-B1A2-8DFF8BAB8B08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 rot="5400013">
            <a:off x="8951541" y="3225295"/>
            <a:ext cx="3859792" cy="3047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100" b="0" i="0" u="none" strike="noStrike" kern="1200" cap="none" spc="0" baseline="0">
                <a:solidFill>
                  <a:srgbClr val="FFFFFF"/>
                </a:solidFill>
                <a:uFillTx/>
                <a:latin typeface="Century Gothic"/>
              </a:defRPr>
            </a:lvl1pPr>
          </a:lstStyle>
          <a:p>
            <a:pPr lvl="0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E21C1FA-1322-47B2-55CD-1C23BE9424E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352544" y="295726"/>
            <a:ext cx="838203" cy="76768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1" compatLnSpc="1">
            <a:noAutofit/>
          </a:bodyPr>
          <a:lstStyle>
            <a:lvl1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800" b="0" i="0" u="none" strike="noStrike" kern="1200" cap="none" spc="0" baseline="0">
                <a:solidFill>
                  <a:srgbClr val="FFFFFF"/>
                </a:solidFill>
                <a:uFillTx/>
                <a:latin typeface="Century Gothic"/>
              </a:defRPr>
            </a:lvl1pPr>
          </a:lstStyle>
          <a:p>
            <a:pPr lvl="0"/>
            <a:fld id="{D828FA9B-F446-4DD5-9DDE-748ECAECA57E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marL="0" marR="0" lvl="0" indent="0" algn="l" defTabSz="457200" rtl="0" eaLnBrk="1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200" b="0" i="0" u="none" strike="noStrike" kern="1200" cap="none" spc="0" baseline="0">
          <a:solidFill>
            <a:srgbClr val="EBEBEB"/>
          </a:solidFill>
          <a:uFillTx/>
          <a:latin typeface="Century Gothic"/>
        </a:defRPr>
      </a:lvl1pPr>
    </p:titleStyle>
    <p:bodyStyle>
      <a:lvl1pPr marL="342900" marR="0" lvl="0" indent="-342900" algn="l" defTabSz="457200" rtl="0" eaLnBrk="1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7FCAD1"/>
        </a:buClr>
        <a:buSzPct val="80000"/>
        <a:buFont typeface="Wingdings 3"/>
        <a:buChar char=""/>
        <a:tabLst/>
        <a:defRPr lang="en-US" sz="2000" b="0" i="0" u="none" strike="noStrike" kern="1200" cap="none" spc="0" baseline="0">
          <a:solidFill>
            <a:srgbClr val="FFFFFF"/>
          </a:solidFill>
          <a:uFillTx/>
          <a:latin typeface="Century Gothic"/>
        </a:defRPr>
      </a:lvl1pPr>
      <a:lvl2pPr marL="742950" marR="0" lvl="1" indent="-285750" algn="l" defTabSz="457200" rtl="0" eaLnBrk="1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7FCAD1"/>
        </a:buClr>
        <a:buSzPct val="80000"/>
        <a:buFont typeface="Wingdings 3"/>
        <a:buChar char=""/>
        <a:tabLst/>
        <a:defRPr lang="en-US" sz="1800" b="0" i="0" u="none" strike="noStrike" kern="1200" cap="none" spc="0" baseline="0">
          <a:solidFill>
            <a:srgbClr val="FFFFFF"/>
          </a:solidFill>
          <a:uFillTx/>
          <a:latin typeface="Century Gothic"/>
        </a:defRPr>
      </a:lvl2pPr>
      <a:lvl3pPr marL="1143000" marR="0" lvl="2" indent="-228600" algn="l" defTabSz="457200" rtl="0" eaLnBrk="1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7FCAD1"/>
        </a:buClr>
        <a:buSzPct val="80000"/>
        <a:buFont typeface="Wingdings 3"/>
        <a:buChar char=""/>
        <a:tabLst/>
        <a:defRPr lang="en-US" sz="1600" b="0" i="0" u="none" strike="noStrike" kern="1200" cap="none" spc="0" baseline="0">
          <a:solidFill>
            <a:srgbClr val="FFFFFF"/>
          </a:solidFill>
          <a:uFillTx/>
          <a:latin typeface="Century Gothic"/>
        </a:defRPr>
      </a:lvl3pPr>
      <a:lvl4pPr marL="1600200" marR="0" lvl="3" indent="-228600" algn="l" defTabSz="457200" rtl="0" eaLnBrk="1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7FCAD1"/>
        </a:buClr>
        <a:buSzPct val="80000"/>
        <a:buFont typeface="Wingdings 3"/>
        <a:buChar char=""/>
        <a:tabLst/>
        <a:defRPr lang="en-US" sz="1400" b="0" i="0" u="none" strike="noStrike" kern="1200" cap="none" spc="0" baseline="0">
          <a:solidFill>
            <a:srgbClr val="FFFFFF"/>
          </a:solidFill>
          <a:uFillTx/>
          <a:latin typeface="Century Gothic"/>
        </a:defRPr>
      </a:lvl4pPr>
      <a:lvl5pPr marL="2057400" marR="0" lvl="4" indent="-228600" algn="l" defTabSz="457200" rtl="0" eaLnBrk="1" fontAlgn="auto" hangingPunct="1">
        <a:lnSpc>
          <a:spcPct val="100000"/>
        </a:lnSpc>
        <a:spcBef>
          <a:spcPts val="1000"/>
        </a:spcBef>
        <a:spcAft>
          <a:spcPts val="0"/>
        </a:spcAft>
        <a:buClr>
          <a:srgbClr val="7FCAD1"/>
        </a:buClr>
        <a:buSzPct val="80000"/>
        <a:buFont typeface="Wingdings 3"/>
        <a:buChar char=""/>
        <a:tabLst/>
        <a:defRPr lang="en-US" sz="1400" b="0" i="0" u="none" strike="noStrike" kern="1200" cap="none" spc="0" baseline="0">
          <a:solidFill>
            <a:srgbClr val="FFFFFF"/>
          </a:solidFill>
          <a:uFillTx/>
          <a:latin typeface="Century Gothic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A logo of a bank&#10;&#10;AI-generated content may be incorrect.">
            <a:extLst>
              <a:ext uri="{FF2B5EF4-FFF2-40B4-BE49-F238E27FC236}">
                <a16:creationId xmlns:a16="http://schemas.microsoft.com/office/drawing/2014/main" id="{C7E71CF7-8153-ED05-A3CE-987A9F9B8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085" y="-305281"/>
            <a:ext cx="6979825" cy="697982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14D1AE9F-E5D7-D57E-A28B-585272BFF74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28674" y="5844735"/>
            <a:ext cx="5934638" cy="707882"/>
          </a:xfrm>
        </p:spPr>
        <p:txBody>
          <a:bodyPr wrap="none" anchor="ctr" anchorCtr="1">
            <a:spAutoFit/>
          </a:bodyPr>
          <a:lstStyle/>
          <a:p>
            <a:pPr lvl="0" algn="ctr" defTabSz="914400" hangingPunct="0">
              <a:spcBef>
                <a:spcPts val="0"/>
              </a:spcBef>
            </a:pPr>
            <a:r>
              <a:rPr lang="en-US" sz="4000" i="1" cap="none">
                <a:solidFill>
                  <a:srgbClr val="977711"/>
                </a:solidFill>
                <a:latin typeface="Californian FB" pitchFamily="18"/>
                <a:cs typeface="Aldhabi" pitchFamily="2"/>
              </a:rPr>
              <a:t>Banking that is always on course</a:t>
            </a:r>
            <a:endParaRPr lang="en-US" sz="6000" i="1" cap="none">
              <a:solidFill>
                <a:srgbClr val="977711"/>
              </a:solidFill>
              <a:latin typeface="Californian FB" pitchFamily="18"/>
              <a:cs typeface="Aldhabi" pitchFamily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A hole in the grass&#10;&#10;AI-generated content may be incorrect.">
            <a:extLst>
              <a:ext uri="{FF2B5EF4-FFF2-40B4-BE49-F238E27FC236}">
                <a16:creationId xmlns:a16="http://schemas.microsoft.com/office/drawing/2014/main" id="{86D1FE22-FB3D-8C54-6D39-5FDACD23C1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AE51573-6513-E493-88A1-E2E37F76FA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3057" y="326257"/>
            <a:ext cx="11545891" cy="1400531"/>
          </a:xfrm>
        </p:spPr>
        <p:txBody>
          <a:bodyPr anchorCtr="1"/>
          <a:lstStyle/>
          <a:p>
            <a:pPr lvl="0" algn="ctr"/>
            <a:r>
              <a:rPr lang="en-US">
                <a:solidFill>
                  <a:srgbClr val="977711"/>
                </a:solidFill>
              </a:rPr>
              <a:t>Meet Bushwood Bank’s Management Team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FE53C33-340A-8C70-F5C1-D14D2FC05203}"/>
              </a:ext>
            </a:extLst>
          </p:cNvPr>
          <p:cNvSpPr/>
          <p:nvPr/>
        </p:nvSpPr>
        <p:spPr>
          <a:xfrm>
            <a:off x="0" y="0"/>
            <a:ext cx="12191996" cy="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5" name="Oval 7">
            <a:extLst>
              <a:ext uri="{FF2B5EF4-FFF2-40B4-BE49-F238E27FC236}">
                <a16:creationId xmlns:a16="http://schemas.microsoft.com/office/drawing/2014/main" id="{D6D13031-D54E-6676-F847-ED000D9A5945}"/>
              </a:ext>
            </a:extLst>
          </p:cNvPr>
          <p:cNvSpPr/>
          <p:nvPr/>
        </p:nvSpPr>
        <p:spPr>
          <a:xfrm>
            <a:off x="5941981" y="4007924"/>
            <a:ext cx="612840" cy="568939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blipFill>
            <a:blip r:embed="rId3">
              <a:alphaModFix/>
            </a:blip>
            <a:tile/>
          </a:blipFill>
          <a:ln w="19046" cap="rnd">
            <a:solidFill>
              <a:srgbClr val="480403"/>
            </a:solidFill>
            <a:prstDash val="solid"/>
            <a:miter/>
          </a:ln>
          <a:effectLst>
            <a:outerShdw dist="50804" dir="5400000" algn="tl">
              <a:srgbClr val="000000">
                <a:alpha val="41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C432EEB-5414-D40F-FA6F-75F6736ED78B}"/>
              </a:ext>
            </a:extLst>
          </p:cNvPr>
          <p:cNvSpPr/>
          <p:nvPr/>
        </p:nvSpPr>
        <p:spPr>
          <a:xfrm>
            <a:off x="152403" y="152403"/>
            <a:ext cx="12191996" cy="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D0C56660-9C97-0683-B017-3D03C2307F96}"/>
              </a:ext>
            </a:extLst>
          </p:cNvPr>
          <p:cNvSpPr txBox="1"/>
          <p:nvPr/>
        </p:nvSpPr>
        <p:spPr>
          <a:xfrm>
            <a:off x="518611" y="1297762"/>
            <a:ext cx="4504096" cy="5847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457200" marR="0" lvl="0" indent="-45720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200" b="1" i="0" u="none" strike="noStrike" kern="1200" cap="none" spc="0" baseline="0" dirty="0">
              <a:solidFill>
                <a:srgbClr val="977711"/>
              </a:solidFill>
              <a:uFillTx/>
              <a:latin typeface="Century Gothic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47 L 0 0.00023 C 0.00182 -0.00209 0.00391 -0.0044 0.00599 -0.00579 C 0.02109 -0.01389 0.03776 -0.01852 0.05221 -0.02778 C 0.05508 -0.02987 0.0582 -0.03125 0.06146 -0.03357 C 0.0681 -0.03866 0.07435 -0.04375 0.08099 -0.04792 C 0.08776 -0.05209 0.09544 -0.05487 0.10169 -0.0588 C 0.1125 -0.06598 0.12865 -0.08033 0.13815 -0.08982 C 0.14492 -0.09699 0.15026 -0.10533 0.15794 -0.11112 C 0.16302 -0.11505 0.16732 -0.11968 0.17305 -0.12223 C 0.17617 -0.12408 0.17956 -0.1257 0.18307 -0.12709 C 0.1944 -0.13218 0.18867 -0.12801 0.19909 -0.13426 C 0.20052 -0.13519 0.2138 -0.14445 0.21875 -0.1463 C 0.22096 -0.14723 0.22318 -0.14746 0.22539 -0.14862 C 0.23672 -0.15324 0.22552 -0.15 0.23568 -0.15232 C 0.24818 -0.15903 0.23464 -0.15116 0.24609 -0.16042 C 0.25104 -0.16482 0.25651 -0.16806 0.26172 -0.17246 C 0.26432 -0.17431 0.26693 -0.17616 0.2694 -0.17824 C 0.27279 -0.18149 0.27539 -0.18588 0.27865 -0.18936 C 0.27956 -0.19028 0.28047 -0.19051 0.28164 -0.19167 C 0.28268 -0.1926 0.2832 -0.19422 0.28438 -0.19584 C 0.2862 -0.19746 0.28815 -0.19977 0.2901 -0.20278 C 0.29102 -0.20394 0.29167 -0.20602 0.29271 -0.20764 C 0.29688 -0.2125 0.30104 -0.21667 0.30677 -0.21945 C 0.30833 -0.21991 0.30977 -0.21991 0.31146 -0.21991 C 0.31354 -0.21991 0.31563 -0.21991 0.31719 -0.21875 C 0.32122 -0.21482 0.32122 -0.20949 0.32279 -0.2044 C 0.32435 -0.19862 0.32435 -0.19908 0.32643 -0.19468 C 0.32813 -0.18635 0.32917 -0.18125 0.32643 -0.17153 C 0.32539 -0.1676 0.3224 -0.16505 0.31992 -0.16227 C 0.31849 -0.16088 0.31693 -0.16042 0.3151 -0.15903 C 0.31094 -0.15718 0.30951 -0.15672 0.30586 -0.15533 C 0.30469 -0.15579 0.29232 -0.16019 0.2901 -0.16227 C 0.28385 -0.16783 0.28008 -0.17454 0.27682 -0.18241 C 0.27578 -0.18473 0.27552 -0.18727 0.275 -0.18936 C 0.27643 -0.19468 0.2793 -0.20857 0.28346 -0.21459 C 0.28503 -0.21644 0.28698 -0.21852 0.28906 -0.21945 C 0.29036 -0.21991 0.29219 -0.21991 0.29375 -0.21991 C 0.2974 -0.21922 0.30156 -0.21899 0.30495 -0.21644 C 0.31237 -0.21227 0.30872 -0.21065 0.31432 -0.20556 C 0.31615 -0.20394 0.31823 -0.20394 0.31992 -0.20278 C 0.32109 -0.20162 0.32161 -0.20024 0.32279 -0.19954 C 0.32357 -0.19862 0.32461 -0.19838 0.32539 -0.19723 C 0.32721 -0.18982 0.32956 -0.18241 0.32643 -0.17431 C 0.32487 -0.17014 0.32122 -0.16667 0.3181 -0.16343 C 0.3099 -0.15556 0.30729 -0.15556 0.29844 -0.15232 C 0.29336 -0.15394 0.28841 -0.15463 0.28346 -0.15649 C 0.28177 -0.15695 0.27982 -0.15787 0.27865 -0.15903 C 0.27747 -0.16088 0.27747 -0.16343 0.27682 -0.16505 C 0.27786 -0.17292 0.27747 -0.18056 0.27956 -0.1875 C 0.28047 -0.19074 0.28438 -0.19306 0.2862 -0.19653 C 0.28776 -0.19885 0.28802 -0.20255 0.2901 -0.2044 C 0.29531 -0.21088 0.30156 -0.21019 0.30872 -0.21181 C 0.31146 -0.21065 0.31445 -0.21019 0.31719 -0.20857 C 0.31849 -0.20764 0.32383 -0.19862 0.32461 -0.19723 C 0.32435 -0.19584 0.32461 -0.19306 0.32357 -0.19167 C 0.32292 -0.19028 0.32122 -0.19028 0.31992 -0.19028 C 0.31784 -0.19028 0.29661 -0.19375 0.29375 -0.19468 C 0.29128 -0.19491 0.29883 -0.19375 0.30104 -0.19352 C 0.30182 -0.19144 0.30313 -0.18912 0.30313 -0.18635 C 0.30313 -0.17662 0.3026 -0.17686 0.29935 -0.17153 C 0.29948 -0.175 0.29974 -0.17894 0.30026 -0.18241 C 0.30052 -0.18357 0.30026 -0.18519 0.30104 -0.18542 C 0.30247 -0.18635 0.3043 -0.18542 0.30586 -0.18542 L 0.30026 -0.17639 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B754E-5E94-7B8D-0B6E-9401117EC7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89892" y="1206386"/>
            <a:ext cx="8760372" cy="3532427"/>
          </a:xfrm>
        </p:spPr>
        <p:txBody>
          <a:bodyPr anchorCtr="1"/>
          <a:lstStyle/>
          <a:p>
            <a:pPr lvl="0" algn="ctr"/>
            <a:r>
              <a:rPr lang="en-US">
                <a:solidFill>
                  <a:srgbClr val="977711"/>
                </a:solidFill>
              </a:rPr>
              <a:t>Bushwood Community Bank is committed to staying always on course; Delivering steady, reliable financial services our community can trust through every season of life.</a:t>
            </a:r>
          </a:p>
        </p:txBody>
      </p:sp>
      <p:pic>
        <p:nvPicPr>
          <p:cNvPr id="3" name="Picture 3" descr="A logo of a bank&#10;&#10;AI-generated content may be incorrect.">
            <a:extLst>
              <a:ext uri="{FF2B5EF4-FFF2-40B4-BE49-F238E27FC236}">
                <a16:creationId xmlns:a16="http://schemas.microsoft.com/office/drawing/2014/main" id="{931BBB07-01C4-0C8E-D052-FCEDD2B15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085" y="5377074"/>
            <a:ext cx="1307409" cy="130740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9">
            <a:extLst>
              <a:ext uri="{FF2B5EF4-FFF2-40B4-BE49-F238E27FC236}">
                <a16:creationId xmlns:a16="http://schemas.microsoft.com/office/drawing/2014/main" id="{A7A00AAF-BCA6-F789-D7EA-7412597AE2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76363" y="2357826"/>
            <a:ext cx="6114757" cy="611475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9EF0F-D3E1-0504-E672-DC95605402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8570" y="219254"/>
            <a:ext cx="9404722" cy="1400531"/>
          </a:xfrm>
        </p:spPr>
        <p:txBody>
          <a:bodyPr/>
          <a:lstStyle/>
          <a:p>
            <a:pPr lvl="0"/>
            <a:r>
              <a:rPr lang="en-US">
                <a:solidFill>
                  <a:srgbClr val="977711"/>
                </a:solidFill>
              </a:rPr>
              <a:t>At the Start of our Course</a:t>
            </a:r>
          </a:p>
        </p:txBody>
      </p:sp>
      <p:pic>
        <p:nvPicPr>
          <p:cNvPr id="3" name="Graphic 4" descr="Gold bars outline">
            <a:extLst>
              <a:ext uri="{FF2B5EF4-FFF2-40B4-BE49-F238E27FC236}">
                <a16:creationId xmlns:a16="http://schemas.microsoft.com/office/drawing/2014/main" id="{C903B108-18B3-36C0-894C-858EC199F4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3855" y="1006297"/>
            <a:ext cx="1183379" cy="118337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Graphic 6" descr="Safe with solid fill">
            <a:extLst>
              <a:ext uri="{FF2B5EF4-FFF2-40B4-BE49-F238E27FC236}">
                <a16:creationId xmlns:a16="http://schemas.microsoft.com/office/drawing/2014/main" id="{15B7DD44-EA7E-8CB0-AC1B-A607A9E516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1118" y="2080250"/>
            <a:ext cx="1183379" cy="118337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Graphic 8" descr="Piggy Bank outline">
            <a:extLst>
              <a:ext uri="{FF2B5EF4-FFF2-40B4-BE49-F238E27FC236}">
                <a16:creationId xmlns:a16="http://schemas.microsoft.com/office/drawing/2014/main" id="{04793A65-7BB3-55A4-0DF6-8E4BA9E1AC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5925" y="3256342"/>
            <a:ext cx="1183379" cy="118337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Graphic 10" descr="Flying Money outline">
            <a:extLst>
              <a:ext uri="{FF2B5EF4-FFF2-40B4-BE49-F238E27FC236}">
                <a16:creationId xmlns:a16="http://schemas.microsoft.com/office/drawing/2014/main" id="{B786F17A-E423-2A8B-68E8-F3D8D4D1BB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3467" y="4404207"/>
            <a:ext cx="1183379" cy="118337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Graphic 12" descr="Bank with solid fill">
            <a:extLst>
              <a:ext uri="{FF2B5EF4-FFF2-40B4-BE49-F238E27FC236}">
                <a16:creationId xmlns:a16="http://schemas.microsoft.com/office/drawing/2014/main" id="{7A47181D-E00F-A2BC-D4EA-C57F80DF8E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2364" y="5518980"/>
            <a:ext cx="1183379" cy="118337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Box 13">
            <a:extLst>
              <a:ext uri="{FF2B5EF4-FFF2-40B4-BE49-F238E27FC236}">
                <a16:creationId xmlns:a16="http://schemas.microsoft.com/office/drawing/2014/main" id="{FFA53084-FEC5-959B-A12D-018F1A506D4D}"/>
              </a:ext>
            </a:extLst>
          </p:cNvPr>
          <p:cNvSpPr txBox="1"/>
          <p:nvPr/>
        </p:nvSpPr>
        <p:spPr>
          <a:xfrm>
            <a:off x="1558027" y="1336770"/>
            <a:ext cx="132230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977711"/>
                </a:solidFill>
                <a:uFillTx/>
                <a:latin typeface="Century Gothic"/>
              </a:rPr>
              <a:t>Assets</a:t>
            </a:r>
          </a:p>
        </p:txBody>
      </p:sp>
      <p:sp>
        <p:nvSpPr>
          <p:cNvPr id="9" name="TextBox 15">
            <a:extLst>
              <a:ext uri="{FF2B5EF4-FFF2-40B4-BE49-F238E27FC236}">
                <a16:creationId xmlns:a16="http://schemas.microsoft.com/office/drawing/2014/main" id="{6E3F4004-4C95-DA24-0326-374D70A4F970}"/>
              </a:ext>
            </a:extLst>
          </p:cNvPr>
          <p:cNvSpPr txBox="1"/>
          <p:nvPr/>
        </p:nvSpPr>
        <p:spPr>
          <a:xfrm>
            <a:off x="1625848" y="2338715"/>
            <a:ext cx="1047463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i="0" u="none" strike="noStrike" kern="1200" cap="none" spc="0" baseline="0">
                <a:solidFill>
                  <a:srgbClr val="977711"/>
                </a:solidFill>
                <a:uFillTx/>
                <a:latin typeface="Century Gothic"/>
              </a:rPr>
              <a:t>NIM</a:t>
            </a: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id="{C5D1CDEA-9973-7BB2-A7AD-CDEC3C21AC6F}"/>
              </a:ext>
            </a:extLst>
          </p:cNvPr>
          <p:cNvSpPr txBox="1"/>
          <p:nvPr/>
        </p:nvSpPr>
        <p:spPr>
          <a:xfrm>
            <a:off x="1436778" y="3671407"/>
            <a:ext cx="132230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977711"/>
                </a:solidFill>
                <a:uFillTx/>
                <a:latin typeface="Century Gothic"/>
              </a:rPr>
              <a:t>ROE</a:t>
            </a:r>
          </a:p>
        </p:txBody>
      </p:sp>
      <p:sp>
        <p:nvSpPr>
          <p:cNvPr id="11" name="TextBox 17">
            <a:extLst>
              <a:ext uri="{FF2B5EF4-FFF2-40B4-BE49-F238E27FC236}">
                <a16:creationId xmlns:a16="http://schemas.microsoft.com/office/drawing/2014/main" id="{6F211287-51E9-A090-0C45-82A1015469B6}"/>
              </a:ext>
            </a:extLst>
          </p:cNvPr>
          <p:cNvSpPr txBox="1"/>
          <p:nvPr/>
        </p:nvSpPr>
        <p:spPr>
          <a:xfrm>
            <a:off x="1492136" y="4704130"/>
            <a:ext cx="132230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977711"/>
                </a:solidFill>
                <a:uFillTx/>
                <a:latin typeface="Century Gothic"/>
              </a:rPr>
              <a:t>ROA</a:t>
            </a:r>
          </a:p>
        </p:txBody>
      </p:sp>
      <p:sp>
        <p:nvSpPr>
          <p:cNvPr id="12" name="TextBox 18">
            <a:extLst>
              <a:ext uri="{FF2B5EF4-FFF2-40B4-BE49-F238E27FC236}">
                <a16:creationId xmlns:a16="http://schemas.microsoft.com/office/drawing/2014/main" id="{87D4F80E-1930-1044-BBB3-C5482828D299}"/>
              </a:ext>
            </a:extLst>
          </p:cNvPr>
          <p:cNvSpPr txBox="1"/>
          <p:nvPr/>
        </p:nvSpPr>
        <p:spPr>
          <a:xfrm>
            <a:off x="1605850" y="5918499"/>
            <a:ext cx="132230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977711"/>
                </a:solidFill>
                <a:uFillTx/>
                <a:latin typeface="Century Gothic"/>
              </a:rPr>
              <a:t>Loans</a:t>
            </a:r>
          </a:p>
        </p:txBody>
      </p:sp>
      <p:pic>
        <p:nvPicPr>
          <p:cNvPr id="13" name="Picture 2" descr="Arrows GIFs on GIPHY - Be Animated">
            <a:extLst>
              <a:ext uri="{FF2B5EF4-FFF2-40B4-BE49-F238E27FC236}">
                <a16:creationId xmlns:a16="http://schemas.microsoft.com/office/drawing/2014/main" id="{DE820AA3-549D-72D5-876F-540EF1DCF30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16200004">
            <a:off x="5955423" y="594131"/>
            <a:ext cx="912754" cy="212223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Picture 2" descr="Arrows GIFs on GIPHY - Be Animated">
            <a:extLst>
              <a:ext uri="{FF2B5EF4-FFF2-40B4-BE49-F238E27FC236}">
                <a16:creationId xmlns:a16="http://schemas.microsoft.com/office/drawing/2014/main" id="{36433456-9AD3-41C0-F7A1-C8F46EF13C0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16200004">
            <a:off x="5863361" y="3833430"/>
            <a:ext cx="912754" cy="212223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Picture 2" descr="Arrows GIFs on GIPHY - Be Animated">
            <a:extLst>
              <a:ext uri="{FF2B5EF4-FFF2-40B4-BE49-F238E27FC236}">
                <a16:creationId xmlns:a16="http://schemas.microsoft.com/office/drawing/2014/main" id="{7CD898FB-DB1F-9368-55B1-8B905516E35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16200004">
            <a:off x="5989822" y="1703079"/>
            <a:ext cx="912754" cy="212223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Picture 2" descr="Arrows GIFs on GIPHY - Be Animated">
            <a:extLst>
              <a:ext uri="{FF2B5EF4-FFF2-40B4-BE49-F238E27FC236}">
                <a16:creationId xmlns:a16="http://schemas.microsoft.com/office/drawing/2014/main" id="{4E06BFDD-42ED-EBC9-E0B8-8C5760FECBC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16200004">
            <a:off x="5921727" y="2824262"/>
            <a:ext cx="912754" cy="212223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7" name="Picture 2" descr="Arrows GIFs on GIPHY - Be Animated">
            <a:extLst>
              <a:ext uri="{FF2B5EF4-FFF2-40B4-BE49-F238E27FC236}">
                <a16:creationId xmlns:a16="http://schemas.microsoft.com/office/drawing/2014/main" id="{4ADCDF0D-0C93-404D-9786-90B392A2861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16200004">
            <a:off x="5921727" y="5039661"/>
            <a:ext cx="912754" cy="212223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6C7C9FC-A252-0AE4-60CB-D80FB1A179BD}"/>
              </a:ext>
            </a:extLst>
          </p:cNvPr>
          <p:cNvSpPr txBox="1"/>
          <p:nvPr/>
        </p:nvSpPr>
        <p:spPr>
          <a:xfrm>
            <a:off x="3151763" y="2334646"/>
            <a:ext cx="1906624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0" cap="none" spc="0" baseline="0">
                <a:solidFill>
                  <a:srgbClr val="977711"/>
                </a:solidFill>
                <a:uFillTx/>
                <a:latin typeface="Aptos"/>
              </a:rPr>
              <a:t>3.24 </a:t>
            </a:r>
            <a:endParaRPr lang="en-US" sz="3600" b="1" i="0" u="none" strike="noStrike" kern="1200" cap="none" spc="0" baseline="0">
              <a:solidFill>
                <a:srgbClr val="977711"/>
              </a:solidFill>
              <a:uFillTx/>
              <a:latin typeface="Apto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A7B790-DF28-4E1E-D105-24BC3B524A53}"/>
              </a:ext>
            </a:extLst>
          </p:cNvPr>
          <p:cNvSpPr txBox="1"/>
          <p:nvPr/>
        </p:nvSpPr>
        <p:spPr>
          <a:xfrm>
            <a:off x="7759424" y="4588212"/>
            <a:ext cx="2065501" cy="70788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000" b="1" i="0" u="none" strike="noStrike" kern="0" cap="none" spc="0" baseline="0">
                <a:solidFill>
                  <a:srgbClr val="977711"/>
                </a:solidFill>
                <a:uFillTx/>
                <a:latin typeface="Aptos"/>
              </a:rPr>
              <a:t>1.57</a:t>
            </a:r>
            <a:r>
              <a:rPr lang="en-US" sz="40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BFA66FE-22E9-ADCF-9862-A2AE539DB2F4}"/>
              </a:ext>
            </a:extLst>
          </p:cNvPr>
          <p:cNvSpPr txBox="1"/>
          <p:nvPr/>
        </p:nvSpPr>
        <p:spPr>
          <a:xfrm>
            <a:off x="7710787" y="2399495"/>
            <a:ext cx="1546698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0" cap="none" spc="0" baseline="0">
                <a:solidFill>
                  <a:srgbClr val="977711"/>
                </a:solidFill>
                <a:uFillTx/>
                <a:latin typeface="Aptos"/>
              </a:rPr>
              <a:t>5.30</a:t>
            </a:r>
            <a:r>
              <a:rPr lang="en-US" sz="36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60727B-FF6C-3054-0292-8133DBA9F290}"/>
              </a:ext>
            </a:extLst>
          </p:cNvPr>
          <p:cNvSpPr txBox="1"/>
          <p:nvPr/>
        </p:nvSpPr>
        <p:spPr>
          <a:xfrm>
            <a:off x="7775636" y="3555461"/>
            <a:ext cx="1806104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0" cap="none" spc="0" baseline="0">
                <a:solidFill>
                  <a:srgbClr val="977711"/>
                </a:solidFill>
                <a:uFillTx/>
                <a:latin typeface="Aptos"/>
              </a:rPr>
              <a:t>22.74</a:t>
            </a:r>
            <a:r>
              <a:rPr lang="en-US" sz="36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9958A1-3F1C-510D-FFAB-CD07F4109A79}"/>
              </a:ext>
            </a:extLst>
          </p:cNvPr>
          <p:cNvSpPr txBox="1"/>
          <p:nvPr/>
        </p:nvSpPr>
        <p:spPr>
          <a:xfrm>
            <a:off x="7623243" y="1368353"/>
            <a:ext cx="1890412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0" cap="none" spc="0" baseline="0">
                <a:solidFill>
                  <a:srgbClr val="977711"/>
                </a:solidFill>
                <a:uFillTx/>
                <a:latin typeface="Aptos"/>
              </a:rPr>
              <a:t>922</a:t>
            </a:r>
            <a:r>
              <a:rPr lang="en-US" sz="36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 MM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EB0EC5-67AB-5F23-C2A1-85C6E8BBA302}"/>
              </a:ext>
            </a:extLst>
          </p:cNvPr>
          <p:cNvSpPr txBox="1"/>
          <p:nvPr/>
        </p:nvSpPr>
        <p:spPr>
          <a:xfrm>
            <a:off x="3099880" y="4607670"/>
            <a:ext cx="1906624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.24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2100FB-6638-F441-62FF-8EDA453C3CA4}"/>
              </a:ext>
            </a:extLst>
          </p:cNvPr>
          <p:cNvSpPr txBox="1"/>
          <p:nvPr/>
        </p:nvSpPr>
        <p:spPr>
          <a:xfrm>
            <a:off x="3096633" y="5869021"/>
            <a:ext cx="1906624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781 MM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774CB47-82F9-D900-4A48-81FD5EB40158}"/>
              </a:ext>
            </a:extLst>
          </p:cNvPr>
          <p:cNvSpPr txBox="1"/>
          <p:nvPr/>
        </p:nvSpPr>
        <p:spPr>
          <a:xfrm>
            <a:off x="3190670" y="3638150"/>
            <a:ext cx="1906624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0" cap="none" spc="0" baseline="0">
                <a:solidFill>
                  <a:srgbClr val="977711"/>
                </a:solidFill>
                <a:uFillTx/>
                <a:latin typeface="Aptos"/>
              </a:rPr>
              <a:t>3.85 </a:t>
            </a:r>
            <a:endParaRPr lang="en-US" sz="3600" b="1" i="0" u="none" strike="noStrike" kern="1200" cap="none" spc="0" baseline="0">
              <a:solidFill>
                <a:srgbClr val="977711"/>
              </a:solidFill>
              <a:uFillTx/>
              <a:latin typeface="Apto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F38144-2E5F-BB35-D525-87EC160BA8ED}"/>
              </a:ext>
            </a:extLst>
          </p:cNvPr>
          <p:cNvSpPr txBox="1"/>
          <p:nvPr/>
        </p:nvSpPr>
        <p:spPr>
          <a:xfrm>
            <a:off x="7769153" y="5823630"/>
            <a:ext cx="1906624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0" cap="none" spc="0" baseline="0">
                <a:solidFill>
                  <a:srgbClr val="977711"/>
                </a:solidFill>
                <a:uFillTx/>
                <a:latin typeface="Aptos"/>
              </a:rPr>
              <a:t>737</a:t>
            </a:r>
            <a:r>
              <a:rPr lang="en-US" sz="36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 MM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B528EC7-A561-18A5-DBE7-81D17CB74D86}"/>
              </a:ext>
            </a:extLst>
          </p:cNvPr>
          <p:cNvSpPr txBox="1"/>
          <p:nvPr/>
        </p:nvSpPr>
        <p:spPr>
          <a:xfrm>
            <a:off x="3155000" y="1335938"/>
            <a:ext cx="1906624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0" cap="none" spc="0" baseline="0">
                <a:solidFill>
                  <a:srgbClr val="977711"/>
                </a:solidFill>
                <a:uFillTx/>
                <a:latin typeface="Aptos"/>
              </a:rPr>
              <a:t>628</a:t>
            </a:r>
            <a:r>
              <a:rPr lang="en-US" sz="36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 MM</a:t>
            </a: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0554B90C-DE36-FA02-C3D6-37BCB2B51DC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solidFill>
                  <a:srgbClr val="977711"/>
                </a:solidFill>
              </a:rPr>
              <a:t>Our Drive Towards Success</a:t>
            </a:r>
          </a:p>
        </p:txBody>
      </p:sp>
      <p:sp>
        <p:nvSpPr>
          <p:cNvPr id="3" name="Rectangle: Rounded Corners 3">
            <a:extLst>
              <a:ext uri="{FF2B5EF4-FFF2-40B4-BE49-F238E27FC236}">
                <a16:creationId xmlns:a16="http://schemas.microsoft.com/office/drawing/2014/main" id="{02C58FD6-AE38-298A-19C3-62CA3C83B571}"/>
              </a:ext>
            </a:extLst>
          </p:cNvPr>
          <p:cNvSpPr/>
          <p:nvPr/>
        </p:nvSpPr>
        <p:spPr>
          <a:xfrm>
            <a:off x="1371600" y="1653701"/>
            <a:ext cx="4494175" cy="22860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noFill/>
          <a:ln w="76196" cap="flat">
            <a:solidFill>
              <a:srgbClr val="9777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000" b="0" i="0" u="none" strike="noStrike" kern="0" cap="none" spc="0" baseline="0">
                <a:solidFill>
                  <a:srgbClr val="977711"/>
                </a:solidFill>
                <a:uFillTx/>
                <a:latin typeface="Aptos"/>
              </a:rPr>
              <a:t>Control</a:t>
            </a:r>
            <a:endParaRPr lang="en-US" sz="4000" b="0" i="0" u="none" strike="noStrike" kern="1200" cap="none" spc="0" baseline="0">
              <a:solidFill>
                <a:srgbClr val="977711"/>
              </a:solidFill>
              <a:uFillTx/>
              <a:latin typeface="Aptos"/>
            </a:endParaRPr>
          </a:p>
        </p:txBody>
      </p:sp>
      <p:sp>
        <p:nvSpPr>
          <p:cNvPr id="4" name="Rectangle: Rounded Corners 8">
            <a:extLst>
              <a:ext uri="{FF2B5EF4-FFF2-40B4-BE49-F238E27FC236}">
                <a16:creationId xmlns:a16="http://schemas.microsoft.com/office/drawing/2014/main" id="{51E40E72-1BD6-7364-60F0-EA783CC441BE}"/>
              </a:ext>
            </a:extLst>
          </p:cNvPr>
          <p:cNvSpPr/>
          <p:nvPr/>
        </p:nvSpPr>
        <p:spPr>
          <a:xfrm>
            <a:off x="1361870" y="4105070"/>
            <a:ext cx="4494175" cy="22860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noFill/>
          <a:ln w="76196" cap="flat">
            <a:solidFill>
              <a:srgbClr val="9777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000" b="0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Risk</a:t>
            </a:r>
          </a:p>
        </p:txBody>
      </p:sp>
      <p:sp>
        <p:nvSpPr>
          <p:cNvPr id="5" name="Rectangle: Rounded Corners 9">
            <a:extLst>
              <a:ext uri="{FF2B5EF4-FFF2-40B4-BE49-F238E27FC236}">
                <a16:creationId xmlns:a16="http://schemas.microsoft.com/office/drawing/2014/main" id="{EB832502-46C9-7E97-53F7-3A6628A16473}"/>
              </a:ext>
            </a:extLst>
          </p:cNvPr>
          <p:cNvSpPr/>
          <p:nvPr/>
        </p:nvSpPr>
        <p:spPr>
          <a:xfrm>
            <a:off x="6410529" y="4114800"/>
            <a:ext cx="4494175" cy="22860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noFill/>
          <a:ln w="76196" cap="flat">
            <a:solidFill>
              <a:srgbClr val="9777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000" b="0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Growth</a:t>
            </a:r>
          </a:p>
        </p:txBody>
      </p:sp>
      <p:sp>
        <p:nvSpPr>
          <p:cNvPr id="6" name="Rectangle: Rounded Corners 3">
            <a:extLst>
              <a:ext uri="{FF2B5EF4-FFF2-40B4-BE49-F238E27FC236}">
                <a16:creationId xmlns:a16="http://schemas.microsoft.com/office/drawing/2014/main" id="{880CC5F0-92B9-474C-9AB0-1957EF84CE7F}"/>
              </a:ext>
            </a:extLst>
          </p:cNvPr>
          <p:cNvSpPr/>
          <p:nvPr/>
        </p:nvSpPr>
        <p:spPr>
          <a:xfrm>
            <a:off x="6407283" y="1640735"/>
            <a:ext cx="4494175" cy="22860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360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noFill/>
          <a:ln w="76196" cap="flat">
            <a:solidFill>
              <a:srgbClr val="9777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0" i="0" u="none" strike="noStrike" kern="0" cap="none" spc="0" baseline="0">
                <a:solidFill>
                  <a:srgbClr val="977711"/>
                </a:solidFill>
                <a:uFillTx/>
                <a:latin typeface="Aptos"/>
              </a:rPr>
              <a:t>Profit</a:t>
            </a:r>
            <a:endParaRPr lang="en-US" sz="4400" b="0" i="0" u="none" strike="noStrike" kern="1200" cap="none" spc="0" baseline="0">
              <a:solidFill>
                <a:srgbClr val="977711"/>
              </a:solidFill>
              <a:uFillTx/>
              <a:latin typeface="Aptos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A logo of a bank&#10;&#10;AI-generated content may be incorrect.">
            <a:extLst>
              <a:ext uri="{FF2B5EF4-FFF2-40B4-BE49-F238E27FC236}">
                <a16:creationId xmlns:a16="http://schemas.microsoft.com/office/drawing/2014/main" id="{BDBEB00B-FFB0-F080-9B7F-4B4D8E05A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8374" y="5660574"/>
            <a:ext cx="1110346" cy="1110346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3" name="Chart 4">
            <a:extLst>
              <a:ext uri="{FF2B5EF4-FFF2-40B4-BE49-F238E27FC236}">
                <a16:creationId xmlns:a16="http://schemas.microsoft.com/office/drawing/2014/main" id="{7D1240EF-0234-FFE0-5EC2-488B24A4A520}"/>
              </a:ext>
            </a:extLst>
          </p:cNvPr>
          <p:cNvGraphicFramePr/>
          <p:nvPr/>
        </p:nvGraphicFramePr>
        <p:xfrm>
          <a:off x="881060" y="600395"/>
          <a:ext cx="10429875" cy="5657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logo of a bank&#10;&#10;AI-generated content may be incorrect.">
            <a:extLst>
              <a:ext uri="{FF2B5EF4-FFF2-40B4-BE49-F238E27FC236}">
                <a16:creationId xmlns:a16="http://schemas.microsoft.com/office/drawing/2014/main" id="{B2D09E7C-7307-529A-899A-0E2551C5B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486" y="5628314"/>
            <a:ext cx="1152811" cy="1152811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3" name="Chart 6">
            <a:extLst>
              <a:ext uri="{FF2B5EF4-FFF2-40B4-BE49-F238E27FC236}">
                <a16:creationId xmlns:a16="http://schemas.microsoft.com/office/drawing/2014/main" id="{146F10D5-F54C-CF6B-AC17-05D6B68D47A3}"/>
              </a:ext>
            </a:extLst>
          </p:cNvPr>
          <p:cNvGraphicFramePr/>
          <p:nvPr/>
        </p:nvGraphicFramePr>
        <p:xfrm>
          <a:off x="504757" y="-275334"/>
          <a:ext cx="10432983" cy="7133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" name="Picture 2" descr="Output image">
            <a:extLst>
              <a:ext uri="{FF2B5EF4-FFF2-40B4-BE49-F238E27FC236}">
                <a16:creationId xmlns:a16="http://schemas.microsoft.com/office/drawing/2014/main" id="{3E777061-E9F6-6221-C58B-C0C5034DFBF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53307" y="449345"/>
            <a:ext cx="9964079" cy="5959309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94B8BAFC-850E-3BE0-D50E-68CE95329156}"/>
              </a:ext>
            </a:extLst>
          </p:cNvPr>
          <p:cNvSpPr txBox="1"/>
          <p:nvPr/>
        </p:nvSpPr>
        <p:spPr>
          <a:xfrm>
            <a:off x="8706258" y="3429000"/>
            <a:ext cx="1468873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ROA</a:t>
            </a:r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14F76640-2ADF-4B34-3079-4D053EC32879}"/>
              </a:ext>
            </a:extLst>
          </p:cNvPr>
          <p:cNvSpPr txBox="1"/>
          <p:nvPr/>
        </p:nvSpPr>
        <p:spPr>
          <a:xfrm>
            <a:off x="1767187" y="298313"/>
            <a:ext cx="2619984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Net Income</a:t>
            </a: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12125360-D34D-979D-977C-A24824229BDB}"/>
              </a:ext>
            </a:extLst>
          </p:cNvPr>
          <p:cNvSpPr txBox="1"/>
          <p:nvPr/>
        </p:nvSpPr>
        <p:spPr>
          <a:xfrm>
            <a:off x="8709504" y="314526"/>
            <a:ext cx="1679643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NIM</a:t>
            </a: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E6725A88-1D3A-3148-77A6-AFE4D592ABA4}"/>
              </a:ext>
            </a:extLst>
          </p:cNvPr>
          <p:cNvSpPr txBox="1"/>
          <p:nvPr/>
        </p:nvSpPr>
        <p:spPr>
          <a:xfrm>
            <a:off x="2538923" y="3429000"/>
            <a:ext cx="1527240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ROE</a:t>
            </a:r>
            <a:endParaRPr lang="en-US" sz="1800" b="1" i="0" u="none" strike="noStrike" kern="1200" cap="none" spc="0" baseline="0">
              <a:solidFill>
                <a:srgbClr val="977711"/>
              </a:solidFill>
              <a:uFillTx/>
              <a:latin typeface="Aptos"/>
            </a:endParaRP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0E9F16B9-CDC6-1130-1DD5-3DC8C7D803B1}"/>
              </a:ext>
            </a:extLst>
          </p:cNvPr>
          <p:cNvSpPr txBox="1"/>
          <p:nvPr/>
        </p:nvSpPr>
        <p:spPr>
          <a:xfrm>
            <a:off x="9591470" y="4105070"/>
            <a:ext cx="2188726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8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1.57%</a:t>
            </a: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70F1E78E-1B6A-8D2D-7BAE-7B4B6A978239}"/>
              </a:ext>
            </a:extLst>
          </p:cNvPr>
          <p:cNvSpPr txBox="1"/>
          <p:nvPr/>
        </p:nvSpPr>
        <p:spPr>
          <a:xfrm>
            <a:off x="4024009" y="1125169"/>
            <a:ext cx="1948769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8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3.6</a:t>
            </a:r>
          </a:p>
        </p:txBody>
      </p:sp>
      <p:pic>
        <p:nvPicPr>
          <p:cNvPr id="8" name="Picture 15">
            <a:extLst>
              <a:ext uri="{FF2B5EF4-FFF2-40B4-BE49-F238E27FC236}">
                <a16:creationId xmlns:a16="http://schemas.microsoft.com/office/drawing/2014/main" id="{3AFE59AB-A76B-13EC-8EF3-C2209A998D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64" t="15782" r="14591" b="16805"/>
          <a:stretch>
            <a:fillRect/>
          </a:stretch>
        </p:blipFill>
        <p:spPr>
          <a:xfrm rot="1273479">
            <a:off x="8451413" y="1624221"/>
            <a:ext cx="1884651" cy="17228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TextBox 16">
            <a:extLst>
              <a:ext uri="{FF2B5EF4-FFF2-40B4-BE49-F238E27FC236}">
                <a16:creationId xmlns:a16="http://schemas.microsoft.com/office/drawing/2014/main" id="{7EF24D8E-C36D-B083-FC1B-3E70056DC1B0}"/>
              </a:ext>
            </a:extLst>
          </p:cNvPr>
          <p:cNvSpPr txBox="1"/>
          <p:nvPr/>
        </p:nvSpPr>
        <p:spPr>
          <a:xfrm>
            <a:off x="7059039" y="5638803"/>
            <a:ext cx="110246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.24%</a:t>
            </a:r>
          </a:p>
        </p:txBody>
      </p:sp>
      <p:sp>
        <p:nvSpPr>
          <p:cNvPr id="10" name="TextBox 17">
            <a:extLst>
              <a:ext uri="{FF2B5EF4-FFF2-40B4-BE49-F238E27FC236}">
                <a16:creationId xmlns:a16="http://schemas.microsoft.com/office/drawing/2014/main" id="{B36C5C3E-93C6-EAF5-C175-2C0320118EAA}"/>
              </a:ext>
            </a:extLst>
          </p:cNvPr>
          <p:cNvSpPr txBox="1"/>
          <p:nvPr/>
        </p:nvSpPr>
        <p:spPr>
          <a:xfrm>
            <a:off x="3262012" y="4147224"/>
            <a:ext cx="2360578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8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22.74%</a:t>
            </a: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F4017E4D-350C-7A7C-8E35-17D4BB8158C8}"/>
              </a:ext>
            </a:extLst>
          </p:cNvPr>
          <p:cNvSpPr txBox="1"/>
          <p:nvPr/>
        </p:nvSpPr>
        <p:spPr>
          <a:xfrm>
            <a:off x="914400" y="5680947"/>
            <a:ext cx="1284046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3.85%</a:t>
            </a:r>
          </a:p>
        </p:txBody>
      </p:sp>
      <p:sp>
        <p:nvSpPr>
          <p:cNvPr id="12" name="TextBox 19">
            <a:extLst>
              <a:ext uri="{FF2B5EF4-FFF2-40B4-BE49-F238E27FC236}">
                <a16:creationId xmlns:a16="http://schemas.microsoft.com/office/drawing/2014/main" id="{E043B6CA-2186-FA6D-EEEB-35890508C733}"/>
              </a:ext>
            </a:extLst>
          </p:cNvPr>
          <p:cNvSpPr txBox="1"/>
          <p:nvPr/>
        </p:nvSpPr>
        <p:spPr>
          <a:xfrm>
            <a:off x="9597963" y="1183526"/>
            <a:ext cx="1841766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8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5.3%</a:t>
            </a:r>
          </a:p>
        </p:txBody>
      </p:sp>
      <p:sp>
        <p:nvSpPr>
          <p:cNvPr id="13" name="TextBox 20">
            <a:extLst>
              <a:ext uri="{FF2B5EF4-FFF2-40B4-BE49-F238E27FC236}">
                <a16:creationId xmlns:a16="http://schemas.microsoft.com/office/drawing/2014/main" id="{CF21CB24-6D1B-8722-2CA7-817A42AA2818}"/>
              </a:ext>
            </a:extLst>
          </p:cNvPr>
          <p:cNvSpPr txBox="1"/>
          <p:nvPr/>
        </p:nvSpPr>
        <p:spPr>
          <a:xfrm>
            <a:off x="7036344" y="2561618"/>
            <a:ext cx="1300258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3.24%</a:t>
            </a:r>
          </a:p>
        </p:txBody>
      </p:sp>
      <p:sp>
        <p:nvSpPr>
          <p:cNvPr id="14" name="TextBox 25">
            <a:extLst>
              <a:ext uri="{FF2B5EF4-FFF2-40B4-BE49-F238E27FC236}">
                <a16:creationId xmlns:a16="http://schemas.microsoft.com/office/drawing/2014/main" id="{D14062D8-FBCF-0D6B-66F5-65DE8A339606}"/>
              </a:ext>
            </a:extLst>
          </p:cNvPr>
          <p:cNvSpPr txBox="1"/>
          <p:nvPr/>
        </p:nvSpPr>
        <p:spPr>
          <a:xfrm>
            <a:off x="1287292" y="2658892"/>
            <a:ext cx="1426720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0.46</a:t>
            </a:r>
          </a:p>
        </p:txBody>
      </p:sp>
      <p:pic>
        <p:nvPicPr>
          <p:cNvPr id="15" name="Picture 26">
            <a:extLst>
              <a:ext uri="{FF2B5EF4-FFF2-40B4-BE49-F238E27FC236}">
                <a16:creationId xmlns:a16="http://schemas.microsoft.com/office/drawing/2014/main" id="{D8ACFB91-FF8C-D2D6-565E-199713F38C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64" t="15782" r="14591" b="16805"/>
          <a:stretch>
            <a:fillRect/>
          </a:stretch>
        </p:blipFill>
        <p:spPr>
          <a:xfrm rot="983092">
            <a:off x="2390352" y="1590262"/>
            <a:ext cx="1967962" cy="17989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Picture 27">
            <a:extLst>
              <a:ext uri="{FF2B5EF4-FFF2-40B4-BE49-F238E27FC236}">
                <a16:creationId xmlns:a16="http://schemas.microsoft.com/office/drawing/2014/main" id="{268A3E43-EE74-3611-653F-8A54B75B76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64" t="15782" r="14591" b="16805"/>
          <a:stretch>
            <a:fillRect/>
          </a:stretch>
        </p:blipFill>
        <p:spPr>
          <a:xfrm rot="875319">
            <a:off x="2297568" y="4609481"/>
            <a:ext cx="1927335" cy="176182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7" name="Picture 28">
            <a:extLst>
              <a:ext uri="{FF2B5EF4-FFF2-40B4-BE49-F238E27FC236}">
                <a16:creationId xmlns:a16="http://schemas.microsoft.com/office/drawing/2014/main" id="{16466A75-214C-38CE-B10B-80A60BF00C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64" t="15782" r="14591" b="16805"/>
          <a:stretch>
            <a:fillRect/>
          </a:stretch>
        </p:blipFill>
        <p:spPr>
          <a:xfrm rot="1127237">
            <a:off x="8362882" y="4557763"/>
            <a:ext cx="1875672" cy="17146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8" name="Rectangle: Rounded Corners 29">
            <a:extLst>
              <a:ext uri="{FF2B5EF4-FFF2-40B4-BE49-F238E27FC236}">
                <a16:creationId xmlns:a16="http://schemas.microsoft.com/office/drawing/2014/main" id="{19FF2228-AFFF-8BA1-BFC5-1F79C5C7E7DE}"/>
              </a:ext>
            </a:extLst>
          </p:cNvPr>
          <p:cNvSpPr/>
          <p:nvPr/>
        </p:nvSpPr>
        <p:spPr>
          <a:xfrm>
            <a:off x="583661" y="1108956"/>
            <a:ext cx="5068107" cy="2149818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noFill/>
          <a:ln w="38103" cap="flat">
            <a:solidFill>
              <a:srgbClr val="9777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19" name="Rectangle: Rounded Corners 30">
            <a:extLst>
              <a:ext uri="{FF2B5EF4-FFF2-40B4-BE49-F238E27FC236}">
                <a16:creationId xmlns:a16="http://schemas.microsoft.com/office/drawing/2014/main" id="{E02CBE4C-9866-76A8-CA44-93A9EF6156C8}"/>
              </a:ext>
            </a:extLst>
          </p:cNvPr>
          <p:cNvSpPr/>
          <p:nvPr/>
        </p:nvSpPr>
        <p:spPr>
          <a:xfrm>
            <a:off x="6809363" y="1138135"/>
            <a:ext cx="4863830" cy="2071993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noFill/>
          <a:ln w="38103" cap="flat">
            <a:solidFill>
              <a:srgbClr val="9777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20" name="Rectangle: Rounded Corners 31">
            <a:extLst>
              <a:ext uri="{FF2B5EF4-FFF2-40B4-BE49-F238E27FC236}">
                <a16:creationId xmlns:a16="http://schemas.microsoft.com/office/drawing/2014/main" id="{AD3F5F6E-EDFC-6F61-4B22-3A585D2E03BB}"/>
              </a:ext>
            </a:extLst>
          </p:cNvPr>
          <p:cNvSpPr/>
          <p:nvPr/>
        </p:nvSpPr>
        <p:spPr>
          <a:xfrm>
            <a:off x="625815" y="4095341"/>
            <a:ext cx="5064870" cy="2140089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noFill/>
          <a:ln w="38103" cap="flat">
            <a:solidFill>
              <a:srgbClr val="9777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21" name="Rectangle: Rounded Corners 32">
            <a:extLst>
              <a:ext uri="{FF2B5EF4-FFF2-40B4-BE49-F238E27FC236}">
                <a16:creationId xmlns:a16="http://schemas.microsoft.com/office/drawing/2014/main" id="{D0C08385-FE1F-D049-4B57-D909E5999338}"/>
              </a:ext>
            </a:extLst>
          </p:cNvPr>
          <p:cNvSpPr/>
          <p:nvPr/>
        </p:nvSpPr>
        <p:spPr>
          <a:xfrm>
            <a:off x="6809363" y="4105070"/>
            <a:ext cx="4873559" cy="2149809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noFill/>
          <a:ln w="38103" cap="flat">
            <a:solidFill>
              <a:srgbClr val="9777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B7EF91-0FDD-7A04-85B2-F55C1276DAFA}"/>
              </a:ext>
            </a:extLst>
          </p:cNvPr>
          <p:cNvSpPr/>
          <p:nvPr/>
        </p:nvSpPr>
        <p:spPr>
          <a:xfrm>
            <a:off x="0" y="0"/>
            <a:ext cx="12191996" cy="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4A56BB-EB1F-486D-7C9F-C9FC64B72B92}"/>
              </a:ext>
            </a:extLst>
          </p:cNvPr>
          <p:cNvSpPr/>
          <p:nvPr/>
        </p:nvSpPr>
        <p:spPr>
          <a:xfrm>
            <a:off x="152403" y="152403"/>
            <a:ext cx="12191996" cy="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none" lIns="91440" tIns="45720" rIns="91440" bIns="45720" anchor="ctr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entury Gothic"/>
            </a:endParaRP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618168DE-8CA6-6787-526E-2C5A5FB7512C}"/>
              </a:ext>
            </a:extLst>
          </p:cNvPr>
          <p:cNvSpPr txBox="1"/>
          <p:nvPr/>
        </p:nvSpPr>
        <p:spPr>
          <a:xfrm>
            <a:off x="2667807" y="3604253"/>
            <a:ext cx="6709656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Net Liquid Assets / Total Assets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1F91B969-CAD1-6215-FF6A-31E4E50B7D76}"/>
              </a:ext>
            </a:extLst>
          </p:cNvPr>
          <p:cNvSpPr txBox="1"/>
          <p:nvPr/>
        </p:nvSpPr>
        <p:spPr>
          <a:xfrm>
            <a:off x="7551096" y="304266"/>
            <a:ext cx="2935324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Stock Price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2D301ED5-4FA9-6A46-8981-73E28A5CFD91}"/>
              </a:ext>
            </a:extLst>
          </p:cNvPr>
          <p:cNvSpPr txBox="1"/>
          <p:nvPr/>
        </p:nvSpPr>
        <p:spPr>
          <a:xfrm>
            <a:off x="1451847" y="287130"/>
            <a:ext cx="6094375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Efficiency Ratio</a:t>
            </a:r>
          </a:p>
        </p:txBody>
      </p:sp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738F9AF6-260E-5574-5E31-25245500E895}"/>
              </a:ext>
            </a:extLst>
          </p:cNvPr>
          <p:cNvSpPr/>
          <p:nvPr/>
        </p:nvSpPr>
        <p:spPr>
          <a:xfrm>
            <a:off x="3453323" y="4319076"/>
            <a:ext cx="5068107" cy="2149818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noFill/>
          <a:ln w="38103" cap="flat">
            <a:solidFill>
              <a:srgbClr val="9777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8" name="Rectangle: Rounded Corners 15">
            <a:extLst>
              <a:ext uri="{FF2B5EF4-FFF2-40B4-BE49-F238E27FC236}">
                <a16:creationId xmlns:a16="http://schemas.microsoft.com/office/drawing/2014/main" id="{B0311805-F3BC-036C-D325-D0282D1669EB}"/>
              </a:ext>
            </a:extLst>
          </p:cNvPr>
          <p:cNvSpPr/>
          <p:nvPr/>
        </p:nvSpPr>
        <p:spPr>
          <a:xfrm>
            <a:off x="6271101" y="969520"/>
            <a:ext cx="5068107" cy="2149818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noFill/>
          <a:ln w="38103" cap="flat">
            <a:solidFill>
              <a:srgbClr val="9777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BF7EBC98-6F50-09ED-667F-325C5110CCFC}"/>
              </a:ext>
            </a:extLst>
          </p:cNvPr>
          <p:cNvSpPr/>
          <p:nvPr/>
        </p:nvSpPr>
        <p:spPr>
          <a:xfrm>
            <a:off x="732818" y="946824"/>
            <a:ext cx="5068107" cy="2149818"/>
          </a:xfrm>
          <a:custGeom>
            <a:avLst>
              <a:gd name="f1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3600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noFill/>
          <a:ln w="38103" cap="flat">
            <a:solidFill>
              <a:srgbClr val="977711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pic>
        <p:nvPicPr>
          <p:cNvPr id="10" name="Picture 17">
            <a:extLst>
              <a:ext uri="{FF2B5EF4-FFF2-40B4-BE49-F238E27FC236}">
                <a16:creationId xmlns:a16="http://schemas.microsoft.com/office/drawing/2014/main" id="{6B22DB16-FE80-873F-BBAC-2C19324A49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64" t="15782" r="14591" b="16805"/>
          <a:stretch>
            <a:fillRect/>
          </a:stretch>
        </p:blipFill>
        <p:spPr>
          <a:xfrm rot="983092">
            <a:off x="2370884" y="1473530"/>
            <a:ext cx="1967962" cy="17989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1" name="Picture 18">
            <a:extLst>
              <a:ext uri="{FF2B5EF4-FFF2-40B4-BE49-F238E27FC236}">
                <a16:creationId xmlns:a16="http://schemas.microsoft.com/office/drawing/2014/main" id="{F6489FD3-990B-6887-346A-8A5AD54783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64" t="15782" r="14591" b="16805"/>
          <a:stretch>
            <a:fillRect/>
          </a:stretch>
        </p:blipFill>
        <p:spPr>
          <a:xfrm rot="983092">
            <a:off x="8087521" y="1489742"/>
            <a:ext cx="1967962" cy="17989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Picture 19">
            <a:extLst>
              <a:ext uri="{FF2B5EF4-FFF2-40B4-BE49-F238E27FC236}">
                <a16:creationId xmlns:a16="http://schemas.microsoft.com/office/drawing/2014/main" id="{E37ED9D5-A18F-2F9B-4277-B20E54C60C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64" t="15782" r="14591" b="16805"/>
          <a:stretch>
            <a:fillRect/>
          </a:stretch>
        </p:blipFill>
        <p:spPr>
          <a:xfrm rot="983092">
            <a:off x="5112008" y="4817994"/>
            <a:ext cx="1967962" cy="17989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20">
            <a:extLst>
              <a:ext uri="{FF2B5EF4-FFF2-40B4-BE49-F238E27FC236}">
                <a16:creationId xmlns:a16="http://schemas.microsoft.com/office/drawing/2014/main" id="{E960D0CC-D445-1360-6626-E15AB7EF0371}"/>
              </a:ext>
            </a:extLst>
          </p:cNvPr>
          <p:cNvSpPr txBox="1"/>
          <p:nvPr/>
        </p:nvSpPr>
        <p:spPr>
          <a:xfrm>
            <a:off x="3536700" y="962671"/>
            <a:ext cx="2201244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800" b="1" i="0" u="none" strike="noStrike" kern="1200" cap="none" spc="0" baseline="0" dirty="0">
                <a:solidFill>
                  <a:srgbClr val="977711"/>
                </a:solidFill>
                <a:uFillTx/>
                <a:latin typeface="Aptos"/>
              </a:rPr>
              <a:t>56.29%</a:t>
            </a:r>
          </a:p>
        </p:txBody>
      </p:sp>
      <p:sp>
        <p:nvSpPr>
          <p:cNvPr id="14" name="TextBox 21">
            <a:extLst>
              <a:ext uri="{FF2B5EF4-FFF2-40B4-BE49-F238E27FC236}">
                <a16:creationId xmlns:a16="http://schemas.microsoft.com/office/drawing/2014/main" id="{63BF98F5-6F19-9DA8-2C03-F7DA64FECE63}"/>
              </a:ext>
            </a:extLst>
          </p:cNvPr>
          <p:cNvSpPr txBox="1"/>
          <p:nvPr/>
        </p:nvSpPr>
        <p:spPr>
          <a:xfrm>
            <a:off x="914767" y="2559573"/>
            <a:ext cx="1362874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 dirty="0">
                <a:solidFill>
                  <a:srgbClr val="977711"/>
                </a:solidFill>
                <a:uFillTx/>
                <a:latin typeface="Aptos"/>
              </a:rPr>
              <a:t>77.98%</a:t>
            </a:r>
          </a:p>
        </p:txBody>
      </p:sp>
      <p:sp>
        <p:nvSpPr>
          <p:cNvPr id="15" name="TextBox 22">
            <a:extLst>
              <a:ext uri="{FF2B5EF4-FFF2-40B4-BE49-F238E27FC236}">
                <a16:creationId xmlns:a16="http://schemas.microsoft.com/office/drawing/2014/main" id="{B9CFB8DB-207E-E900-E5A0-29508029043D}"/>
              </a:ext>
            </a:extLst>
          </p:cNvPr>
          <p:cNvSpPr txBox="1"/>
          <p:nvPr/>
        </p:nvSpPr>
        <p:spPr>
          <a:xfrm>
            <a:off x="9040243" y="966283"/>
            <a:ext cx="1683474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8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38.21</a:t>
            </a: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85B5C7EC-BFFE-3536-AED4-5B67EA59B0EA}"/>
              </a:ext>
            </a:extLst>
          </p:cNvPr>
          <p:cNvSpPr txBox="1"/>
          <p:nvPr/>
        </p:nvSpPr>
        <p:spPr>
          <a:xfrm>
            <a:off x="6702359" y="2529193"/>
            <a:ext cx="1061508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17.72</a:t>
            </a:r>
          </a:p>
        </p:txBody>
      </p:sp>
      <p:sp>
        <p:nvSpPr>
          <p:cNvPr id="17" name="TextBox 25">
            <a:extLst>
              <a:ext uri="{FF2B5EF4-FFF2-40B4-BE49-F238E27FC236}">
                <a16:creationId xmlns:a16="http://schemas.microsoft.com/office/drawing/2014/main" id="{ED01AD1D-56E2-A4E0-48B2-8DAB1FFD1395}"/>
              </a:ext>
            </a:extLst>
          </p:cNvPr>
          <p:cNvSpPr txBox="1"/>
          <p:nvPr/>
        </p:nvSpPr>
        <p:spPr>
          <a:xfrm>
            <a:off x="3845664" y="5878750"/>
            <a:ext cx="967508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-1.19</a:t>
            </a:r>
          </a:p>
        </p:txBody>
      </p:sp>
      <p:sp>
        <p:nvSpPr>
          <p:cNvPr id="18" name="TextBox 26">
            <a:extLst>
              <a:ext uri="{FF2B5EF4-FFF2-40B4-BE49-F238E27FC236}">
                <a16:creationId xmlns:a16="http://schemas.microsoft.com/office/drawing/2014/main" id="{057ECF49-4BCE-BE16-B1B4-706484F93E04}"/>
              </a:ext>
            </a:extLst>
          </p:cNvPr>
          <p:cNvSpPr txBox="1"/>
          <p:nvPr/>
        </p:nvSpPr>
        <p:spPr>
          <a:xfrm>
            <a:off x="6887178" y="4338535"/>
            <a:ext cx="1354857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8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1.63</a:t>
            </a:r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DB0D8-6167-401C-CA8A-1A6682B73DA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>
                <a:solidFill>
                  <a:srgbClr val="977711"/>
                </a:solidFill>
              </a:rPr>
              <a:t>Our FOREcast for the Future</a:t>
            </a:r>
          </a:p>
        </p:txBody>
      </p:sp>
      <p:pic>
        <p:nvPicPr>
          <p:cNvPr id="3" name="Picture 4" descr="A person standing in the sky&#10;&#10;AI-generated content may be incorrect.">
            <a:extLst>
              <a:ext uri="{FF2B5EF4-FFF2-40B4-BE49-F238E27FC236}">
                <a16:creationId xmlns:a16="http://schemas.microsoft.com/office/drawing/2014/main" id="{B5C2A947-B989-FC0F-4675-B8F0492E74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72" b="7705"/>
          <a:stretch>
            <a:fillRect/>
          </a:stretch>
        </p:blipFill>
        <p:spPr>
          <a:xfrm>
            <a:off x="5592909" y="2112602"/>
            <a:ext cx="6119192" cy="4268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58CAE971-47F1-806B-80DC-B132BEF2EABF}"/>
              </a:ext>
            </a:extLst>
          </p:cNvPr>
          <p:cNvSpPr txBox="1"/>
          <p:nvPr/>
        </p:nvSpPr>
        <p:spPr>
          <a:xfrm>
            <a:off x="719843" y="1293775"/>
            <a:ext cx="6050603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F6F42DE-3ED8-A70E-FAB9-C13C69BBC506}"/>
              </a:ext>
            </a:extLst>
          </p:cNvPr>
          <p:cNvSpPr txBox="1"/>
          <p:nvPr/>
        </p:nvSpPr>
        <p:spPr>
          <a:xfrm>
            <a:off x="719843" y="1410507"/>
            <a:ext cx="5700406" cy="461665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571500" marR="0" lvl="0" indent="-57150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Maintain Control </a:t>
            </a:r>
          </a:p>
          <a:p>
            <a:pPr marL="571500" marR="0" lvl="0" indent="-57150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Profitability</a:t>
            </a:r>
          </a:p>
          <a:p>
            <a:pPr marL="571500" marR="0" lvl="0" indent="-57150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Stability</a:t>
            </a:r>
          </a:p>
          <a:p>
            <a:pPr marL="571500" marR="0" lvl="0" indent="-57150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Build Relationships</a:t>
            </a:r>
          </a:p>
          <a:p>
            <a:pPr marL="571500" marR="0" lvl="0" indent="-57150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q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Reinforce Trust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b="1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9E8A0-F1F7-5837-8C58-A10946C9FB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67124" y="471866"/>
            <a:ext cx="9404722" cy="1400531"/>
          </a:xfrm>
        </p:spPr>
        <p:txBody>
          <a:bodyPr anchorCtr="1"/>
          <a:lstStyle/>
          <a:p>
            <a:pPr lvl="0" algn="ctr"/>
            <a:r>
              <a:rPr lang="en-US">
                <a:solidFill>
                  <a:srgbClr val="977711"/>
                </a:solidFill>
              </a:rPr>
              <a:t>Our FOREcast for the Future</a:t>
            </a:r>
          </a:p>
        </p:txBody>
      </p:sp>
      <p:pic>
        <p:nvPicPr>
          <p:cNvPr id="3" name="Graphic 4" descr="Gold bars outline">
            <a:extLst>
              <a:ext uri="{FF2B5EF4-FFF2-40B4-BE49-F238E27FC236}">
                <a16:creationId xmlns:a16="http://schemas.microsoft.com/office/drawing/2014/main" id="{5CF992E7-2042-B5DC-46D7-F87A0A400B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34970" y="960028"/>
            <a:ext cx="2505254" cy="250525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Graphic 10" descr="Flying Money outline">
            <a:extLst>
              <a:ext uri="{FF2B5EF4-FFF2-40B4-BE49-F238E27FC236}">
                <a16:creationId xmlns:a16="http://schemas.microsoft.com/office/drawing/2014/main" id="{B882EF6E-B90A-8DEF-0320-23D06AF969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18593" y="1246171"/>
            <a:ext cx="1860392" cy="186039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13">
            <a:extLst>
              <a:ext uri="{FF2B5EF4-FFF2-40B4-BE49-F238E27FC236}">
                <a16:creationId xmlns:a16="http://schemas.microsoft.com/office/drawing/2014/main" id="{2F29692D-AE6F-AE34-85CE-799BEC30AC5E}"/>
              </a:ext>
            </a:extLst>
          </p:cNvPr>
          <p:cNvSpPr txBox="1"/>
          <p:nvPr/>
        </p:nvSpPr>
        <p:spPr>
          <a:xfrm>
            <a:off x="2829949" y="3033613"/>
            <a:ext cx="2334636" cy="584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i="0" u="none" strike="noStrike" kern="1200" cap="none" spc="0" baseline="0">
                <a:solidFill>
                  <a:srgbClr val="977711"/>
                </a:solidFill>
                <a:uFillTx/>
                <a:latin typeface="Century Gothic"/>
              </a:rPr>
              <a:t>Assets</a:t>
            </a:r>
          </a:p>
        </p:txBody>
      </p:sp>
      <p:sp>
        <p:nvSpPr>
          <p:cNvPr id="6" name="TextBox 17">
            <a:extLst>
              <a:ext uri="{FF2B5EF4-FFF2-40B4-BE49-F238E27FC236}">
                <a16:creationId xmlns:a16="http://schemas.microsoft.com/office/drawing/2014/main" id="{B0978359-56BA-8CF8-CADA-F5634970E4F8}"/>
              </a:ext>
            </a:extLst>
          </p:cNvPr>
          <p:cNvSpPr txBox="1"/>
          <p:nvPr/>
        </p:nvSpPr>
        <p:spPr>
          <a:xfrm>
            <a:off x="5990133" y="3095170"/>
            <a:ext cx="250525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0" cap="none" spc="0" baseline="0">
                <a:solidFill>
                  <a:srgbClr val="977711"/>
                </a:solidFill>
                <a:uFillTx/>
                <a:latin typeface="Century Gothic"/>
              </a:rPr>
              <a:t>Stock Price</a:t>
            </a:r>
            <a:endParaRPr lang="en-US" sz="2800" b="1" i="0" u="none" strike="noStrike" kern="1200" cap="none" spc="0" baseline="0">
              <a:solidFill>
                <a:srgbClr val="977711"/>
              </a:solidFill>
              <a:uFillTx/>
              <a:latin typeface="Century Gothic"/>
            </a:endParaRPr>
          </a:p>
        </p:txBody>
      </p:sp>
      <p:pic>
        <p:nvPicPr>
          <p:cNvPr id="7" name="Picture 2" descr="Arrows GIFs on GIPHY - Be Animated">
            <a:extLst>
              <a:ext uri="{FF2B5EF4-FFF2-40B4-BE49-F238E27FC236}">
                <a16:creationId xmlns:a16="http://schemas.microsoft.com/office/drawing/2014/main" id="{230ECDB9-0B08-B01A-18F6-91B1C2DA8A9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531220" y="3630680"/>
            <a:ext cx="912754" cy="212223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2" descr="Arrows GIFs on GIPHY - Be Animated">
            <a:extLst>
              <a:ext uri="{FF2B5EF4-FFF2-40B4-BE49-F238E27FC236}">
                <a16:creationId xmlns:a16="http://schemas.microsoft.com/office/drawing/2014/main" id="{68506369-312B-D3BD-95C4-7110738B3C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786384" y="3649169"/>
            <a:ext cx="912754" cy="212223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TextBox 18">
            <a:extLst>
              <a:ext uri="{FF2B5EF4-FFF2-40B4-BE49-F238E27FC236}">
                <a16:creationId xmlns:a16="http://schemas.microsoft.com/office/drawing/2014/main" id="{506C40D8-99DC-6423-3F27-52268785DA4D}"/>
              </a:ext>
            </a:extLst>
          </p:cNvPr>
          <p:cNvSpPr txBox="1"/>
          <p:nvPr/>
        </p:nvSpPr>
        <p:spPr>
          <a:xfrm>
            <a:off x="3067583" y="5765191"/>
            <a:ext cx="1840019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977711"/>
                </a:solidFill>
                <a:uFillTx/>
                <a:latin typeface="Aptos"/>
              </a:rPr>
              <a:t>$1.5 MM +</a:t>
            </a:r>
          </a:p>
        </p:txBody>
      </p:sp>
      <p:sp>
        <p:nvSpPr>
          <p:cNvPr id="10" name="TextBox 19">
            <a:extLst>
              <a:ext uri="{FF2B5EF4-FFF2-40B4-BE49-F238E27FC236}">
                <a16:creationId xmlns:a16="http://schemas.microsoft.com/office/drawing/2014/main" id="{5A3F3D8D-43C1-8ACC-768B-8E70415F011F}"/>
              </a:ext>
            </a:extLst>
          </p:cNvPr>
          <p:cNvSpPr txBox="1"/>
          <p:nvPr/>
        </p:nvSpPr>
        <p:spPr>
          <a:xfrm>
            <a:off x="6322746" y="5771400"/>
            <a:ext cx="1840019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0" cap="none" spc="0" baseline="0">
                <a:solidFill>
                  <a:srgbClr val="977711"/>
                </a:solidFill>
                <a:uFillTx/>
                <a:latin typeface="Aptos"/>
              </a:rPr>
              <a:t>$50 + $60</a:t>
            </a:r>
            <a:endParaRPr lang="en-US" sz="2800" b="1" i="0" u="none" strike="noStrike" kern="1200" cap="none" spc="0" baseline="0">
              <a:solidFill>
                <a:srgbClr val="977711"/>
              </a:solidFill>
              <a:uFillTx/>
              <a:latin typeface="Aptos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3F8E2-C525-E908-BB19-61B2013EF3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6659" y="651500"/>
            <a:ext cx="10694438" cy="1400531"/>
          </a:xfrm>
        </p:spPr>
        <p:txBody>
          <a:bodyPr anchorCtr="1"/>
          <a:lstStyle/>
          <a:p>
            <a:pPr lvl="0" algn="ctr"/>
            <a:r>
              <a:rPr lang="en-US">
                <a:solidFill>
                  <a:srgbClr val="977711"/>
                </a:solidFill>
              </a:rPr>
              <a:t>Thank you for making this round with us one to remember!</a:t>
            </a:r>
          </a:p>
        </p:txBody>
      </p:sp>
      <p:pic>
        <p:nvPicPr>
          <p:cNvPr id="3" name="Picture 2" descr="Al Czervik GIFs - Find &amp; Share on GIPHY">
            <a:extLst>
              <a:ext uri="{FF2B5EF4-FFF2-40B4-BE49-F238E27FC236}">
                <a16:creationId xmlns:a16="http://schemas.microsoft.com/office/drawing/2014/main" id="{9F6CA708-CFD4-B721-90E0-2D3BC8E402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976478" y="2247896"/>
            <a:ext cx="4239039" cy="4239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Io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ommunity A - Team A1" id="{062DEF94-FD41-4D1E-8E74-F3B3D64BE818}" vid="{034FEC6E-770D-4530-A205-4DB0905D45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A1</Template>
  <TotalTime>0</TotalTime>
  <Words>158</Words>
  <Application>Microsoft Office PowerPoint</Application>
  <PresentationFormat>Widescreen</PresentationFormat>
  <Paragraphs>58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Arial</vt:lpstr>
      <vt:lpstr>Californian FB</vt:lpstr>
      <vt:lpstr>Century Gothic</vt:lpstr>
      <vt:lpstr>Wingdings</vt:lpstr>
      <vt:lpstr>Wingdings 3</vt:lpstr>
      <vt:lpstr>Ion</vt:lpstr>
      <vt:lpstr>PowerPoint Presentation</vt:lpstr>
      <vt:lpstr>Meet Bushwood Bank’s Management Team</vt:lpstr>
      <vt:lpstr>Bushwood Community Bank is committed to staying always on course; Delivering steady, reliable financial services our community can trust through every season of life.</vt:lpstr>
      <vt:lpstr>At the Start of our Course</vt:lpstr>
      <vt:lpstr>Our Drive Towards Success</vt:lpstr>
      <vt:lpstr>PowerPoint Presentation</vt:lpstr>
      <vt:lpstr>PowerPoint Presentation</vt:lpstr>
      <vt:lpstr>PowerPoint Presentation</vt:lpstr>
      <vt:lpstr>PowerPoint Presentation</vt:lpstr>
      <vt:lpstr>Our FOREcast for the Future</vt:lpstr>
      <vt:lpstr>Our FOREcast for the Future</vt:lpstr>
      <vt:lpstr>Thank you for making this round with us one to remember!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Ronald Best</dc:creator>
  <cp:lastModifiedBy>Ronald Best</cp:lastModifiedBy>
  <cp:revision>3</cp:revision>
  <dcterms:created xsi:type="dcterms:W3CDTF">2026-04-06T17:23:12Z</dcterms:created>
  <dcterms:modified xsi:type="dcterms:W3CDTF">2026-04-06T17:27:10Z</dcterms:modified>
</cp:coreProperties>
</file>