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notesSlides/notesSlide6.xml" ContentType="application/vnd.openxmlformats-officedocument.presentationml.notesSlide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4"/>
  </p:notesMasterIdLst>
  <p:sldIdLst>
    <p:sldId id="266" r:id="rId2"/>
    <p:sldId id="258" r:id="rId3"/>
    <p:sldId id="268" r:id="rId4"/>
    <p:sldId id="278" r:id="rId5"/>
    <p:sldId id="270" r:id="rId6"/>
    <p:sldId id="280" r:id="rId7"/>
    <p:sldId id="283" r:id="rId8"/>
    <p:sldId id="276" r:id="rId9"/>
    <p:sldId id="274" r:id="rId10"/>
    <p:sldId id="286" r:id="rId11"/>
    <p:sldId id="282" r:id="rId12"/>
    <p:sldId id="287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26D18"/>
    <a:srgbClr val="3E3C3F"/>
    <a:srgbClr val="F9F9F9"/>
    <a:srgbClr val="AD111F"/>
    <a:srgbClr val="FFCF02"/>
    <a:srgbClr val="43771F"/>
    <a:srgbClr val="F2E6C5"/>
    <a:srgbClr val="16BEBA"/>
    <a:srgbClr val="FFFFF9"/>
    <a:srgbClr val="B8136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909"/>
    <p:restoredTop sz="94286"/>
  </p:normalViewPr>
  <p:slideViewPr>
    <p:cSldViewPr snapToGrid="0">
      <p:cViewPr varScale="1">
        <p:scale>
          <a:sx n="69" d="100"/>
          <a:sy n="69" d="100"/>
        </p:scale>
        <p:origin x="778" y="2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Users\07412\Downloads\Everstead%20Charts%20(1)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\\Users\07412\Downloads\Everstead%20Charts%20(1)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\\Users\07412\Downloads\Everstead%20Charts%20(1)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\\Users\07412\Downloads\Everstead%20Charts%20(1)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5"/>
          <c:order val="5"/>
          <c:tx>
            <c:strRef>
              <c:f>'Chart Data'!$G$96</c:f>
              <c:strCache>
                <c:ptCount val="1"/>
                <c:pt idx="0">
                  <c:v>Com Avg</c:v>
                </c:pt>
              </c:strCache>
            </c:strRef>
          </c:tx>
          <c:spPr>
            <a:ln w="50800">
              <a:solidFill>
                <a:srgbClr val="AD111F"/>
              </a:solidFill>
            </a:ln>
          </c:spPr>
          <c:marker>
            <c:symbol val="none"/>
          </c:marker>
          <c:cat>
            <c:strRef>
              <c:f>'Chart Data'!$A$97:$A$105</c:f>
              <c:strCache>
                <c:ptCount val="9"/>
                <c:pt idx="0">
                  <c:v>Q4/29</c:v>
                </c:pt>
                <c:pt idx="1">
                  <c:v>Q1/30</c:v>
                </c:pt>
                <c:pt idx="2">
                  <c:v>Q2/30</c:v>
                </c:pt>
                <c:pt idx="3">
                  <c:v>Q3/30</c:v>
                </c:pt>
                <c:pt idx="4">
                  <c:v>Q4/30</c:v>
                </c:pt>
                <c:pt idx="5">
                  <c:v>Q1/31</c:v>
                </c:pt>
                <c:pt idx="6">
                  <c:v>Q2/31</c:v>
                </c:pt>
                <c:pt idx="7">
                  <c:v>Q3/31</c:v>
                </c:pt>
                <c:pt idx="8">
                  <c:v>Q4/31</c:v>
                </c:pt>
              </c:strCache>
            </c:strRef>
          </c:cat>
          <c:val>
            <c:numRef>
              <c:f>'Chart Data'!$G$97:$G$105</c:f>
              <c:numCache>
                <c:formatCode>0.00%</c:formatCode>
                <c:ptCount val="9"/>
                <c:pt idx="0">
                  <c:v>3.2399999999999998E-2</c:v>
                </c:pt>
                <c:pt idx="1">
                  <c:v>3.4125000000000003E-2</c:v>
                </c:pt>
                <c:pt idx="2">
                  <c:v>3.3725000000000005E-2</c:v>
                </c:pt>
                <c:pt idx="3">
                  <c:v>3.5174999999999998E-2</c:v>
                </c:pt>
                <c:pt idx="4">
                  <c:v>3.8475000000000002E-2</c:v>
                </c:pt>
                <c:pt idx="5">
                  <c:v>4.3825000000000003E-2</c:v>
                </c:pt>
                <c:pt idx="6">
                  <c:v>4.7324999999999999E-2</c:v>
                </c:pt>
                <c:pt idx="7">
                  <c:v>4.9575000000000001E-2</c:v>
                </c:pt>
                <c:pt idx="8">
                  <c:v>5.3175E-2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B7E-584B-BA1A-71139EE2B595}"/>
            </c:ext>
          </c:extLst>
        </c:ser>
        <c:ser>
          <c:idx val="6"/>
          <c:order val="6"/>
          <c:tx>
            <c:strRef>
              <c:f>'Chart Data'!$H$96</c:f>
              <c:strCache>
                <c:ptCount val="1"/>
                <c:pt idx="0">
                  <c:v>Everstead</c:v>
                </c:pt>
              </c:strCache>
            </c:strRef>
          </c:tx>
          <c:spPr>
            <a:ln w="82550">
              <a:solidFill>
                <a:srgbClr val="326D18"/>
              </a:solidFill>
            </a:ln>
          </c:spPr>
          <c:marker>
            <c:symbol val="none"/>
          </c:marker>
          <c:cat>
            <c:strRef>
              <c:f>'Chart Data'!$A$97:$A$105</c:f>
              <c:strCache>
                <c:ptCount val="9"/>
                <c:pt idx="0">
                  <c:v>Q4/29</c:v>
                </c:pt>
                <c:pt idx="1">
                  <c:v>Q1/30</c:v>
                </c:pt>
                <c:pt idx="2">
                  <c:v>Q2/30</c:v>
                </c:pt>
                <c:pt idx="3">
                  <c:v>Q3/30</c:v>
                </c:pt>
                <c:pt idx="4">
                  <c:v>Q4/30</c:v>
                </c:pt>
                <c:pt idx="5">
                  <c:v>Q1/31</c:v>
                </c:pt>
                <c:pt idx="6">
                  <c:v>Q2/31</c:v>
                </c:pt>
                <c:pt idx="7">
                  <c:v>Q3/31</c:v>
                </c:pt>
                <c:pt idx="8">
                  <c:v>Q4/31</c:v>
                </c:pt>
              </c:strCache>
            </c:strRef>
          </c:cat>
          <c:val>
            <c:numRef>
              <c:f>'Chart Data'!$H$97:$H$105</c:f>
              <c:numCache>
                <c:formatCode>0.00%</c:formatCode>
                <c:ptCount val="9"/>
                <c:pt idx="0">
                  <c:v>3.2399999999999998E-2</c:v>
                </c:pt>
                <c:pt idx="1">
                  <c:v>3.4300000000000004E-2</c:v>
                </c:pt>
                <c:pt idx="2">
                  <c:v>3.5400000000000001E-2</c:v>
                </c:pt>
                <c:pt idx="3">
                  <c:v>3.7000000000000005E-2</c:v>
                </c:pt>
                <c:pt idx="4">
                  <c:v>3.9599999999999996E-2</c:v>
                </c:pt>
                <c:pt idx="5">
                  <c:v>4.5899999999999996E-2</c:v>
                </c:pt>
                <c:pt idx="6">
                  <c:v>4.9000000000000002E-2</c:v>
                </c:pt>
                <c:pt idx="7">
                  <c:v>5.0799999999999998E-2</c:v>
                </c:pt>
                <c:pt idx="8">
                  <c:v>5.6100000000000004E-2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B7E-584B-BA1A-71139EE2B59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94263136"/>
        <c:axId val="494263528"/>
        <c:extLst>
          <c:ext xmlns:c15="http://schemas.microsoft.com/office/drawing/2012/chart" uri="{02D57815-91ED-43cb-92C2-25804820EDAC}">
            <c15:filteredLineSeries>
              <c15:ser>
                <c:idx val="0"/>
                <c:order val="0"/>
                <c:tx>
                  <c:strRef>
                    <c:extLst>
                      <c:ext uri="{02D57815-91ED-43cb-92C2-25804820EDAC}">
                        <c15:formulaRef>
                          <c15:sqref>'Chart Data'!$B$96</c15:sqref>
                        </c15:formulaRef>
                      </c:ext>
                    </c:extLst>
                    <c:strCache>
                      <c:ptCount val="1"/>
                      <c:pt idx="0">
                        <c:v>Bank 1</c:v>
                      </c:pt>
                    </c:strCache>
                  </c:strRef>
                </c:tx>
                <c:spPr>
                  <a:ln w="44450">
                    <a:solidFill>
                      <a:srgbClr val="FF0000"/>
                    </a:solidFill>
                  </a:ln>
                </c:spPr>
                <c:marker>
                  <c:symbol val="none"/>
                </c:marker>
                <c:cat>
                  <c:strRef>
                    <c:extLst>
                      <c:ext uri="{02D57815-91ED-43cb-92C2-25804820EDAC}">
                        <c15:formulaRef>
                          <c15:sqref>'Chart Data'!$A$97:$A$105</c15:sqref>
                        </c15:formulaRef>
                      </c:ext>
                    </c:extLst>
                    <c:strCache>
                      <c:ptCount val="9"/>
                      <c:pt idx="0">
                        <c:v>Q4/29</c:v>
                      </c:pt>
                      <c:pt idx="1">
                        <c:v>Q1/30</c:v>
                      </c:pt>
                      <c:pt idx="2">
                        <c:v>Q2/30</c:v>
                      </c:pt>
                      <c:pt idx="3">
                        <c:v>Q3/30</c:v>
                      </c:pt>
                      <c:pt idx="4">
                        <c:v>Q4/30</c:v>
                      </c:pt>
                      <c:pt idx="5">
                        <c:v>Q1/31</c:v>
                      </c:pt>
                      <c:pt idx="6">
                        <c:v>Q2/31</c:v>
                      </c:pt>
                      <c:pt idx="7">
                        <c:v>Q3/31</c:v>
                      </c:pt>
                      <c:pt idx="8">
                        <c:v>Q4/31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'Chart Data'!$B$97:$B$105</c15:sqref>
                        </c15:formulaRef>
                      </c:ext>
                    </c:extLst>
                    <c:numCache>
                      <c:formatCode>0.00%</c:formatCode>
                      <c:ptCount val="9"/>
                      <c:pt idx="0">
                        <c:v>3.2399999999999998E-2</c:v>
                      </c:pt>
                      <c:pt idx="1">
                        <c:v>3.61E-2</c:v>
                      </c:pt>
                      <c:pt idx="2">
                        <c:v>3.5000000000000003E-2</c:v>
                      </c:pt>
                      <c:pt idx="3">
                        <c:v>3.61E-2</c:v>
                      </c:pt>
                      <c:pt idx="4">
                        <c:v>3.9800000000000002E-2</c:v>
                      </c:pt>
                      <c:pt idx="5">
                        <c:v>4.5599999999999995E-2</c:v>
                      </c:pt>
                      <c:pt idx="6">
                        <c:v>4.8000000000000001E-2</c:v>
                      </c:pt>
                      <c:pt idx="7">
                        <c:v>4.9500000000000002E-2</c:v>
                      </c:pt>
                      <c:pt idx="8">
                        <c:v>5.2999999999999999E-2</c:v>
                      </c:pt>
                    </c:numCache>
                  </c:numRef>
                </c:val>
                <c:smooth val="0"/>
                <c:extLst>
                  <c:ext xmlns:c16="http://schemas.microsoft.com/office/drawing/2014/chart" uri="{C3380CC4-5D6E-409C-BE32-E72D297353CC}">
                    <c16:uniqueId val="{00000002-CB7E-584B-BA1A-71139EE2B595}"/>
                  </c:ext>
                </c:extLst>
              </c15:ser>
            </c15:filteredLineSeries>
            <c15:filteredLineSeries>
              <c15:ser>
                <c:idx val="1"/>
                <c:order val="1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'Chart Data'!$C$96</c15:sqref>
                        </c15:formulaRef>
                      </c:ext>
                    </c:extLst>
                    <c:strCache>
                      <c:ptCount val="1"/>
                      <c:pt idx="0">
                        <c:v>Bank 2</c:v>
                      </c:pt>
                    </c:strCache>
                  </c:strRef>
                </c:tx>
                <c:spPr>
                  <a:ln w="44450">
                    <a:solidFill>
                      <a:schemeClr val="accent6">
                        <a:lumMod val="75000"/>
                      </a:schemeClr>
                    </a:solidFill>
                  </a:ln>
                </c:spPr>
                <c:marker>
                  <c:symbol val="none"/>
                </c:marker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'Chart Data'!$A$97:$A$105</c15:sqref>
                        </c15:formulaRef>
                      </c:ext>
                    </c:extLst>
                    <c:strCache>
                      <c:ptCount val="9"/>
                      <c:pt idx="0">
                        <c:v>Q4/29</c:v>
                      </c:pt>
                      <c:pt idx="1">
                        <c:v>Q1/30</c:v>
                      </c:pt>
                      <c:pt idx="2">
                        <c:v>Q2/30</c:v>
                      </c:pt>
                      <c:pt idx="3">
                        <c:v>Q3/30</c:v>
                      </c:pt>
                      <c:pt idx="4">
                        <c:v>Q4/30</c:v>
                      </c:pt>
                      <c:pt idx="5">
                        <c:v>Q1/31</c:v>
                      </c:pt>
                      <c:pt idx="6">
                        <c:v>Q2/31</c:v>
                      </c:pt>
                      <c:pt idx="7">
                        <c:v>Q3/31</c:v>
                      </c:pt>
                      <c:pt idx="8">
                        <c:v>Q4/31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'Chart Data'!$C$97:$C$105</c15:sqref>
                        </c15:formulaRef>
                      </c:ext>
                    </c:extLst>
                    <c:numCache>
                      <c:formatCode>0.00%</c:formatCode>
                      <c:ptCount val="9"/>
                      <c:pt idx="0">
                        <c:v>3.2399999999999998E-2</c:v>
                      </c:pt>
                      <c:pt idx="1">
                        <c:v>3.4300000000000004E-2</c:v>
                      </c:pt>
                      <c:pt idx="2">
                        <c:v>3.5400000000000001E-2</c:v>
                      </c:pt>
                      <c:pt idx="3">
                        <c:v>3.7000000000000005E-2</c:v>
                      </c:pt>
                      <c:pt idx="4">
                        <c:v>3.9599999999999996E-2</c:v>
                      </c:pt>
                      <c:pt idx="5">
                        <c:v>4.5899999999999996E-2</c:v>
                      </c:pt>
                      <c:pt idx="6">
                        <c:v>4.9000000000000002E-2</c:v>
                      </c:pt>
                      <c:pt idx="7">
                        <c:v>5.0799999999999998E-2</c:v>
                      </c:pt>
                      <c:pt idx="8">
                        <c:v>5.6100000000000004E-2</c:v>
                      </c:pt>
                    </c:numCache>
                  </c:numRef>
                </c: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3-CB7E-584B-BA1A-71139EE2B595}"/>
                  </c:ext>
                </c:extLst>
              </c15:ser>
            </c15:filteredLineSeries>
            <c15:filteredLineSeries>
              <c15:ser>
                <c:idx val="2"/>
                <c:order val="2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'Chart Data'!$D$96</c15:sqref>
                        </c15:formulaRef>
                      </c:ext>
                    </c:extLst>
                    <c:strCache>
                      <c:ptCount val="1"/>
                      <c:pt idx="0">
                        <c:v>Bank 3</c:v>
                      </c:pt>
                    </c:strCache>
                  </c:strRef>
                </c:tx>
                <c:spPr>
                  <a:ln w="44450">
                    <a:solidFill>
                      <a:schemeClr val="tx1"/>
                    </a:solidFill>
                  </a:ln>
                </c:spPr>
                <c:marker>
                  <c:symbol val="none"/>
                </c:marker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'Chart Data'!$A$97:$A$105</c15:sqref>
                        </c15:formulaRef>
                      </c:ext>
                    </c:extLst>
                    <c:strCache>
                      <c:ptCount val="9"/>
                      <c:pt idx="0">
                        <c:v>Q4/29</c:v>
                      </c:pt>
                      <c:pt idx="1">
                        <c:v>Q1/30</c:v>
                      </c:pt>
                      <c:pt idx="2">
                        <c:v>Q2/30</c:v>
                      </c:pt>
                      <c:pt idx="3">
                        <c:v>Q3/30</c:v>
                      </c:pt>
                      <c:pt idx="4">
                        <c:v>Q4/30</c:v>
                      </c:pt>
                      <c:pt idx="5">
                        <c:v>Q1/31</c:v>
                      </c:pt>
                      <c:pt idx="6">
                        <c:v>Q2/31</c:v>
                      </c:pt>
                      <c:pt idx="7">
                        <c:v>Q3/31</c:v>
                      </c:pt>
                      <c:pt idx="8">
                        <c:v>Q4/31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'Chart Data'!$D$97:$D$105</c15:sqref>
                        </c15:formulaRef>
                      </c:ext>
                    </c:extLst>
                    <c:numCache>
                      <c:formatCode>0.00%</c:formatCode>
                      <c:ptCount val="9"/>
                      <c:pt idx="0">
                        <c:v>3.2399999999999998E-2</c:v>
                      </c:pt>
                      <c:pt idx="1">
                        <c:v>3.3599999999999998E-2</c:v>
                      </c:pt>
                      <c:pt idx="2">
                        <c:v>3.4000000000000002E-2</c:v>
                      </c:pt>
                      <c:pt idx="3">
                        <c:v>3.6499999999999998E-2</c:v>
                      </c:pt>
                      <c:pt idx="4">
                        <c:v>3.8900000000000004E-2</c:v>
                      </c:pt>
                      <c:pt idx="5">
                        <c:v>4.3299999999999998E-2</c:v>
                      </c:pt>
                      <c:pt idx="6">
                        <c:v>4.5899999999999996E-2</c:v>
                      </c:pt>
                      <c:pt idx="7">
                        <c:v>4.8399999999999999E-2</c:v>
                      </c:pt>
                      <c:pt idx="8">
                        <c:v>5.3399999999999996E-2</c:v>
                      </c:pt>
                    </c:numCache>
                  </c:numRef>
                </c: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4-CB7E-584B-BA1A-71139EE2B595}"/>
                  </c:ext>
                </c:extLst>
              </c15:ser>
            </c15:filteredLineSeries>
            <c15:filteredLineSeries>
              <c15:ser>
                <c:idx val="3"/>
                <c:order val="3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'Chart Data'!$E$96</c15:sqref>
                        </c15:formulaRef>
                      </c:ext>
                    </c:extLst>
                    <c:strCache>
                      <c:ptCount val="1"/>
                      <c:pt idx="0">
                        <c:v>Bank 4</c:v>
                      </c:pt>
                    </c:strCache>
                  </c:strRef>
                </c:tx>
                <c:spPr>
                  <a:ln w="44450">
                    <a:solidFill>
                      <a:srgbClr val="00B050"/>
                    </a:solidFill>
                  </a:ln>
                </c:spPr>
                <c:marker>
                  <c:symbol val="none"/>
                </c:marker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'Chart Data'!$A$97:$A$105</c15:sqref>
                        </c15:formulaRef>
                      </c:ext>
                    </c:extLst>
                    <c:strCache>
                      <c:ptCount val="9"/>
                      <c:pt idx="0">
                        <c:v>Q4/29</c:v>
                      </c:pt>
                      <c:pt idx="1">
                        <c:v>Q1/30</c:v>
                      </c:pt>
                      <c:pt idx="2">
                        <c:v>Q2/30</c:v>
                      </c:pt>
                      <c:pt idx="3">
                        <c:v>Q3/30</c:v>
                      </c:pt>
                      <c:pt idx="4">
                        <c:v>Q4/30</c:v>
                      </c:pt>
                      <c:pt idx="5">
                        <c:v>Q1/31</c:v>
                      </c:pt>
                      <c:pt idx="6">
                        <c:v>Q2/31</c:v>
                      </c:pt>
                      <c:pt idx="7">
                        <c:v>Q3/31</c:v>
                      </c:pt>
                      <c:pt idx="8">
                        <c:v>Q4/31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'Chart Data'!$E$97:$E$105</c15:sqref>
                        </c15:formulaRef>
                      </c:ext>
                    </c:extLst>
                    <c:numCache>
                      <c:formatCode>0.00%</c:formatCode>
                      <c:ptCount val="9"/>
                      <c:pt idx="0">
                        <c:v>3.2399999999999998E-2</c:v>
                      </c:pt>
                      <c:pt idx="1">
                        <c:v>3.49E-2</c:v>
                      </c:pt>
                      <c:pt idx="2">
                        <c:v>3.3700000000000001E-2</c:v>
                      </c:pt>
                      <c:pt idx="3">
                        <c:v>3.39E-2</c:v>
                      </c:pt>
                      <c:pt idx="4">
                        <c:v>3.7999999999999999E-2</c:v>
                      </c:pt>
                      <c:pt idx="5">
                        <c:v>4.36E-2</c:v>
                      </c:pt>
                      <c:pt idx="6">
                        <c:v>4.6199999999999998E-2</c:v>
                      </c:pt>
                      <c:pt idx="7">
                        <c:v>4.9200000000000001E-2</c:v>
                      </c:pt>
                      <c:pt idx="8">
                        <c:v>5.2900000000000003E-2</c:v>
                      </c:pt>
                    </c:numCache>
                  </c:numRef>
                </c: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5-CB7E-584B-BA1A-71139EE2B595}"/>
                  </c:ext>
                </c:extLst>
              </c15:ser>
            </c15:filteredLineSeries>
            <c15:filteredLineSeries>
              <c15:ser>
                <c:idx val="4"/>
                <c:order val="4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'Chart Data'!$F$96</c15:sqref>
                        </c15:formulaRef>
                      </c:ext>
                    </c:extLst>
                    <c:strCache>
                      <c:ptCount val="1"/>
                      <c:pt idx="0">
                        <c:v>Bank 5</c:v>
                      </c:pt>
                    </c:strCache>
                  </c:strRef>
                </c:tx>
                <c:spPr>
                  <a:ln w="44450">
                    <a:solidFill>
                      <a:srgbClr val="00B0F0"/>
                    </a:solidFill>
                  </a:ln>
                </c:spPr>
                <c:marker>
                  <c:symbol val="none"/>
                </c:marker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'Chart Data'!$A$97:$A$105</c15:sqref>
                        </c15:formulaRef>
                      </c:ext>
                    </c:extLst>
                    <c:strCache>
                      <c:ptCount val="9"/>
                      <c:pt idx="0">
                        <c:v>Q4/29</c:v>
                      </c:pt>
                      <c:pt idx="1">
                        <c:v>Q1/30</c:v>
                      </c:pt>
                      <c:pt idx="2">
                        <c:v>Q2/30</c:v>
                      </c:pt>
                      <c:pt idx="3">
                        <c:v>Q3/30</c:v>
                      </c:pt>
                      <c:pt idx="4">
                        <c:v>Q4/30</c:v>
                      </c:pt>
                      <c:pt idx="5">
                        <c:v>Q1/31</c:v>
                      </c:pt>
                      <c:pt idx="6">
                        <c:v>Q2/31</c:v>
                      </c:pt>
                      <c:pt idx="7">
                        <c:v>Q3/31</c:v>
                      </c:pt>
                      <c:pt idx="8">
                        <c:v>Q4/31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'Chart Data'!$F$97:$F$105</c15:sqref>
                        </c15:formulaRef>
                      </c:ext>
                    </c:extLst>
                    <c:numCache>
                      <c:formatCode>0.00%</c:formatCode>
                      <c:ptCount val="9"/>
                      <c:pt idx="0">
                        <c:v>3.2399999999999998E-2</c:v>
                      </c:pt>
                      <c:pt idx="1">
                        <c:v>3.1899999999999998E-2</c:v>
                      </c:pt>
                      <c:pt idx="2">
                        <c:v>3.2199999999999999E-2</c:v>
                      </c:pt>
                      <c:pt idx="3">
                        <c:v>3.4200000000000001E-2</c:v>
                      </c:pt>
                      <c:pt idx="4">
                        <c:v>3.7200000000000004E-2</c:v>
                      </c:pt>
                      <c:pt idx="5">
                        <c:v>4.2800000000000005E-2</c:v>
                      </c:pt>
                      <c:pt idx="6">
                        <c:v>4.9200000000000001E-2</c:v>
                      </c:pt>
                      <c:pt idx="7">
                        <c:v>5.1200000000000002E-2</c:v>
                      </c:pt>
                      <c:pt idx="8">
                        <c:v>5.3399999999999996E-2</c:v>
                      </c:pt>
                    </c:numCache>
                  </c:numRef>
                </c: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6-CB7E-584B-BA1A-71139EE2B595}"/>
                  </c:ext>
                </c:extLst>
              </c15:ser>
            </c15:filteredLineSeries>
          </c:ext>
        </c:extLst>
      </c:lineChart>
      <c:catAx>
        <c:axId val="494263136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txPr>
          <a:bodyPr/>
          <a:lstStyle/>
          <a:p>
            <a:pPr>
              <a:defRPr sz="1400"/>
            </a:pPr>
            <a:endParaRPr lang="en-US"/>
          </a:p>
        </c:txPr>
        <c:crossAx val="494263528"/>
        <c:crossesAt val="0.03"/>
        <c:auto val="1"/>
        <c:lblAlgn val="ctr"/>
        <c:lblOffset val="100"/>
        <c:noMultiLvlLbl val="0"/>
      </c:catAx>
      <c:valAx>
        <c:axId val="494263528"/>
        <c:scaling>
          <c:orientation val="minMax"/>
          <c:max val="5.7500000000000002E-2"/>
          <c:min val="3.0000000000000006E-2"/>
        </c:scaling>
        <c:delete val="0"/>
        <c:axPos val="l"/>
        <c:majorGridlines>
          <c:spPr>
            <a:ln>
              <a:solidFill>
                <a:schemeClr val="bg1">
                  <a:lumMod val="85000"/>
                </a:schemeClr>
              </a:solidFill>
            </a:ln>
          </c:spPr>
        </c:majorGridlines>
        <c:numFmt formatCode="0.00%" sourceLinked="1"/>
        <c:majorTickMark val="none"/>
        <c:minorTickMark val="none"/>
        <c:tickLblPos val="nextTo"/>
        <c:spPr>
          <a:ln w="9525">
            <a:noFill/>
          </a:ln>
        </c:spPr>
        <c:txPr>
          <a:bodyPr/>
          <a:lstStyle/>
          <a:p>
            <a:pPr>
              <a:defRPr sz="1400" b="1"/>
            </a:pPr>
            <a:endParaRPr lang="en-US"/>
          </a:p>
        </c:txPr>
        <c:crossAx val="494263136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5"/>
          <c:order val="5"/>
          <c:tx>
            <c:strRef>
              <c:f>'Chart Data'!$G$122</c:f>
              <c:strCache>
                <c:ptCount val="1"/>
                <c:pt idx="0">
                  <c:v>Com Avg</c:v>
                </c:pt>
              </c:strCache>
            </c:strRef>
          </c:tx>
          <c:spPr>
            <a:ln w="38100">
              <a:solidFill>
                <a:srgbClr val="AD111F"/>
              </a:solidFill>
            </a:ln>
          </c:spPr>
          <c:marker>
            <c:symbol val="none"/>
          </c:marker>
          <c:cat>
            <c:strRef>
              <c:f>'Chart Data'!$A$123:$A$131</c:f>
              <c:strCache>
                <c:ptCount val="9"/>
                <c:pt idx="0">
                  <c:v>Q4/29</c:v>
                </c:pt>
                <c:pt idx="1">
                  <c:v>Q1/30</c:v>
                </c:pt>
                <c:pt idx="2">
                  <c:v>Q2/30</c:v>
                </c:pt>
                <c:pt idx="3">
                  <c:v>Q3/30</c:v>
                </c:pt>
                <c:pt idx="4">
                  <c:v>Q4/30</c:v>
                </c:pt>
                <c:pt idx="5">
                  <c:v>Q1/31</c:v>
                </c:pt>
                <c:pt idx="6">
                  <c:v>Q2/31</c:v>
                </c:pt>
                <c:pt idx="7">
                  <c:v>Q3/31</c:v>
                </c:pt>
                <c:pt idx="8">
                  <c:v>Q4/31</c:v>
                </c:pt>
              </c:strCache>
            </c:strRef>
          </c:cat>
          <c:val>
            <c:numRef>
              <c:f>'Chart Data'!$G$123:$G$131</c:f>
              <c:numCache>
                <c:formatCode>0.00%</c:formatCode>
                <c:ptCount val="9"/>
                <c:pt idx="0">
                  <c:v>2.3999999999999998E-3</c:v>
                </c:pt>
                <c:pt idx="1">
                  <c:v>5.0750000000000005E-3</c:v>
                </c:pt>
                <c:pt idx="2">
                  <c:v>4.0249999999999999E-3</c:v>
                </c:pt>
                <c:pt idx="3">
                  <c:v>4.9500000000000004E-3</c:v>
                </c:pt>
                <c:pt idx="4">
                  <c:v>5.575000000000001E-3</c:v>
                </c:pt>
                <c:pt idx="5">
                  <c:v>9.7750000000000007E-3</c:v>
                </c:pt>
                <c:pt idx="6">
                  <c:v>1.1875E-2</c:v>
                </c:pt>
                <c:pt idx="7">
                  <c:v>1.3375E-2</c:v>
                </c:pt>
                <c:pt idx="8">
                  <c:v>1.5100000000000001E-2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DD6-EF41-89FA-458EFD456424}"/>
            </c:ext>
          </c:extLst>
        </c:ser>
        <c:ser>
          <c:idx val="6"/>
          <c:order val="6"/>
          <c:tx>
            <c:strRef>
              <c:f>'Chart Data'!$H$122</c:f>
              <c:strCache>
                <c:ptCount val="1"/>
                <c:pt idx="0">
                  <c:v>Everstead</c:v>
                </c:pt>
              </c:strCache>
            </c:strRef>
          </c:tx>
          <c:spPr>
            <a:ln w="38100">
              <a:solidFill>
                <a:srgbClr val="326D18"/>
              </a:solidFill>
            </a:ln>
          </c:spPr>
          <c:marker>
            <c:symbol val="none"/>
          </c:marker>
          <c:cat>
            <c:strRef>
              <c:f>'Chart Data'!$A$123:$A$131</c:f>
              <c:strCache>
                <c:ptCount val="9"/>
                <c:pt idx="0">
                  <c:v>Q4/29</c:v>
                </c:pt>
                <c:pt idx="1">
                  <c:v>Q1/30</c:v>
                </c:pt>
                <c:pt idx="2">
                  <c:v>Q2/30</c:v>
                </c:pt>
                <c:pt idx="3">
                  <c:v>Q3/30</c:v>
                </c:pt>
                <c:pt idx="4">
                  <c:v>Q4/30</c:v>
                </c:pt>
                <c:pt idx="5">
                  <c:v>Q1/31</c:v>
                </c:pt>
                <c:pt idx="6">
                  <c:v>Q2/31</c:v>
                </c:pt>
                <c:pt idx="7">
                  <c:v>Q3/31</c:v>
                </c:pt>
                <c:pt idx="8">
                  <c:v>Q4/31</c:v>
                </c:pt>
              </c:strCache>
            </c:strRef>
          </c:cat>
          <c:val>
            <c:numRef>
              <c:f>'Chart Data'!$H$123:$H$131</c:f>
              <c:numCache>
                <c:formatCode>0.00%</c:formatCode>
                <c:ptCount val="9"/>
                <c:pt idx="0">
                  <c:v>2.3999999999999998E-3</c:v>
                </c:pt>
                <c:pt idx="1">
                  <c:v>3.9000000000000003E-3</c:v>
                </c:pt>
                <c:pt idx="2">
                  <c:v>7.4000000000000003E-3</c:v>
                </c:pt>
                <c:pt idx="3">
                  <c:v>6.4000000000000003E-3</c:v>
                </c:pt>
                <c:pt idx="4">
                  <c:v>6.1999999999999998E-3</c:v>
                </c:pt>
                <c:pt idx="5">
                  <c:v>1.03E-2</c:v>
                </c:pt>
                <c:pt idx="6">
                  <c:v>1.3500000000000002E-2</c:v>
                </c:pt>
                <c:pt idx="7">
                  <c:v>1.47E-2</c:v>
                </c:pt>
                <c:pt idx="8">
                  <c:v>1.7299999999999999E-2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DD6-EF41-89FA-458EFD45642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94416304"/>
        <c:axId val="494415912"/>
        <c:extLst>
          <c:ext xmlns:c15="http://schemas.microsoft.com/office/drawing/2012/chart" uri="{02D57815-91ED-43cb-92C2-25804820EDAC}">
            <c15:filteredLineSeries>
              <c15:ser>
                <c:idx val="0"/>
                <c:order val="0"/>
                <c:tx>
                  <c:strRef>
                    <c:extLst>
                      <c:ext uri="{02D57815-91ED-43cb-92C2-25804820EDAC}">
                        <c15:formulaRef>
                          <c15:sqref>'Chart Data'!$B$122</c15:sqref>
                        </c15:formulaRef>
                      </c:ext>
                    </c:extLst>
                    <c:strCache>
                      <c:ptCount val="1"/>
                      <c:pt idx="0">
                        <c:v>Bank 1</c:v>
                      </c:pt>
                    </c:strCache>
                  </c:strRef>
                </c:tx>
                <c:spPr>
                  <a:ln w="44450">
                    <a:solidFill>
                      <a:srgbClr val="FF0000"/>
                    </a:solidFill>
                  </a:ln>
                </c:spPr>
                <c:marker>
                  <c:symbol val="none"/>
                </c:marker>
                <c:cat>
                  <c:strRef>
                    <c:extLst>
                      <c:ext uri="{02D57815-91ED-43cb-92C2-25804820EDAC}">
                        <c15:formulaRef>
                          <c15:sqref>'Chart Data'!$A$123:$A$131</c15:sqref>
                        </c15:formulaRef>
                      </c:ext>
                    </c:extLst>
                    <c:strCache>
                      <c:ptCount val="9"/>
                      <c:pt idx="0">
                        <c:v>Q4/29</c:v>
                      </c:pt>
                      <c:pt idx="1">
                        <c:v>Q1/30</c:v>
                      </c:pt>
                      <c:pt idx="2">
                        <c:v>Q2/30</c:v>
                      </c:pt>
                      <c:pt idx="3">
                        <c:v>Q3/30</c:v>
                      </c:pt>
                      <c:pt idx="4">
                        <c:v>Q4/30</c:v>
                      </c:pt>
                      <c:pt idx="5">
                        <c:v>Q1/31</c:v>
                      </c:pt>
                      <c:pt idx="6">
                        <c:v>Q2/31</c:v>
                      </c:pt>
                      <c:pt idx="7">
                        <c:v>Q3/31</c:v>
                      </c:pt>
                      <c:pt idx="8">
                        <c:v>Q4/31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'Chart Data'!$B$123:$B$131</c15:sqref>
                        </c15:formulaRef>
                      </c:ext>
                    </c:extLst>
                    <c:numCache>
                      <c:formatCode>0.00%</c:formatCode>
                      <c:ptCount val="9"/>
                      <c:pt idx="0">
                        <c:v>2.3999999999999998E-3</c:v>
                      </c:pt>
                      <c:pt idx="1">
                        <c:v>6.3E-3</c:v>
                      </c:pt>
                      <c:pt idx="2">
                        <c:v>4.0999999999999995E-3</c:v>
                      </c:pt>
                      <c:pt idx="3">
                        <c:v>4.0999999999999995E-3</c:v>
                      </c:pt>
                      <c:pt idx="4">
                        <c:v>6.4000000000000003E-3</c:v>
                      </c:pt>
                      <c:pt idx="5">
                        <c:v>0.01</c:v>
                      </c:pt>
                      <c:pt idx="6">
                        <c:v>1.32E-2</c:v>
                      </c:pt>
                      <c:pt idx="7">
                        <c:v>1.26E-2</c:v>
                      </c:pt>
                      <c:pt idx="8">
                        <c:v>1.5700000000000002E-2</c:v>
                      </c:pt>
                    </c:numCache>
                  </c:numRef>
                </c:val>
                <c:smooth val="0"/>
                <c:extLst>
                  <c:ext xmlns:c16="http://schemas.microsoft.com/office/drawing/2014/chart" uri="{C3380CC4-5D6E-409C-BE32-E72D297353CC}">
                    <c16:uniqueId val="{00000002-BDD6-EF41-89FA-458EFD456424}"/>
                  </c:ext>
                </c:extLst>
              </c15:ser>
            </c15:filteredLineSeries>
            <c15:filteredLineSeries>
              <c15:ser>
                <c:idx val="1"/>
                <c:order val="1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'Chart Data'!$C$122</c15:sqref>
                        </c15:formulaRef>
                      </c:ext>
                    </c:extLst>
                    <c:strCache>
                      <c:ptCount val="1"/>
                      <c:pt idx="0">
                        <c:v>Bank 2</c:v>
                      </c:pt>
                    </c:strCache>
                  </c:strRef>
                </c:tx>
                <c:spPr>
                  <a:ln w="44450">
                    <a:solidFill>
                      <a:schemeClr val="accent6">
                        <a:lumMod val="75000"/>
                      </a:schemeClr>
                    </a:solidFill>
                  </a:ln>
                </c:spPr>
                <c:marker>
                  <c:symbol val="none"/>
                </c:marker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'Chart Data'!$A$123:$A$131</c15:sqref>
                        </c15:formulaRef>
                      </c:ext>
                    </c:extLst>
                    <c:strCache>
                      <c:ptCount val="9"/>
                      <c:pt idx="0">
                        <c:v>Q4/29</c:v>
                      </c:pt>
                      <c:pt idx="1">
                        <c:v>Q1/30</c:v>
                      </c:pt>
                      <c:pt idx="2">
                        <c:v>Q2/30</c:v>
                      </c:pt>
                      <c:pt idx="3">
                        <c:v>Q3/30</c:v>
                      </c:pt>
                      <c:pt idx="4">
                        <c:v>Q4/30</c:v>
                      </c:pt>
                      <c:pt idx="5">
                        <c:v>Q1/31</c:v>
                      </c:pt>
                      <c:pt idx="6">
                        <c:v>Q2/31</c:v>
                      </c:pt>
                      <c:pt idx="7">
                        <c:v>Q3/31</c:v>
                      </c:pt>
                      <c:pt idx="8">
                        <c:v>Q4/31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'Chart Data'!$C$123:$C$131</c15:sqref>
                        </c15:formulaRef>
                      </c:ext>
                    </c:extLst>
                    <c:numCache>
                      <c:formatCode>0.00%</c:formatCode>
                      <c:ptCount val="9"/>
                      <c:pt idx="0">
                        <c:v>2.3999999999999998E-3</c:v>
                      </c:pt>
                      <c:pt idx="1">
                        <c:v>3.9000000000000003E-3</c:v>
                      </c:pt>
                      <c:pt idx="2">
                        <c:v>7.4000000000000003E-3</c:v>
                      </c:pt>
                      <c:pt idx="3">
                        <c:v>6.4000000000000003E-3</c:v>
                      </c:pt>
                      <c:pt idx="4">
                        <c:v>6.1999999999999998E-3</c:v>
                      </c:pt>
                      <c:pt idx="5">
                        <c:v>1.03E-2</c:v>
                      </c:pt>
                      <c:pt idx="6">
                        <c:v>1.3500000000000002E-2</c:v>
                      </c:pt>
                      <c:pt idx="7">
                        <c:v>1.47E-2</c:v>
                      </c:pt>
                      <c:pt idx="8">
                        <c:v>1.7299999999999999E-2</c:v>
                      </c:pt>
                    </c:numCache>
                  </c:numRef>
                </c: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3-BDD6-EF41-89FA-458EFD456424}"/>
                  </c:ext>
                </c:extLst>
              </c15:ser>
            </c15:filteredLineSeries>
            <c15:filteredLineSeries>
              <c15:ser>
                <c:idx val="2"/>
                <c:order val="2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'Chart Data'!$D$122</c15:sqref>
                        </c15:formulaRef>
                      </c:ext>
                    </c:extLst>
                    <c:strCache>
                      <c:ptCount val="1"/>
                      <c:pt idx="0">
                        <c:v>Bank 3</c:v>
                      </c:pt>
                    </c:strCache>
                  </c:strRef>
                </c:tx>
                <c:spPr>
                  <a:ln w="44450">
                    <a:solidFill>
                      <a:schemeClr val="tx1"/>
                    </a:solidFill>
                  </a:ln>
                </c:spPr>
                <c:marker>
                  <c:symbol val="none"/>
                </c:marker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'Chart Data'!$A$123:$A$131</c15:sqref>
                        </c15:formulaRef>
                      </c:ext>
                    </c:extLst>
                    <c:strCache>
                      <c:ptCount val="9"/>
                      <c:pt idx="0">
                        <c:v>Q4/29</c:v>
                      </c:pt>
                      <c:pt idx="1">
                        <c:v>Q1/30</c:v>
                      </c:pt>
                      <c:pt idx="2">
                        <c:v>Q2/30</c:v>
                      </c:pt>
                      <c:pt idx="3">
                        <c:v>Q3/30</c:v>
                      </c:pt>
                      <c:pt idx="4">
                        <c:v>Q4/30</c:v>
                      </c:pt>
                      <c:pt idx="5">
                        <c:v>Q1/31</c:v>
                      </c:pt>
                      <c:pt idx="6">
                        <c:v>Q2/31</c:v>
                      </c:pt>
                      <c:pt idx="7">
                        <c:v>Q3/31</c:v>
                      </c:pt>
                      <c:pt idx="8">
                        <c:v>Q4/31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'Chart Data'!$D$123:$D$131</c15:sqref>
                        </c15:formulaRef>
                      </c:ext>
                    </c:extLst>
                    <c:numCache>
                      <c:formatCode>0.00%</c:formatCode>
                      <c:ptCount val="9"/>
                      <c:pt idx="0">
                        <c:v>2.3999999999999998E-3</c:v>
                      </c:pt>
                      <c:pt idx="1">
                        <c:v>4.4000000000000003E-3</c:v>
                      </c:pt>
                      <c:pt idx="2">
                        <c:v>2.2000000000000001E-3</c:v>
                      </c:pt>
                      <c:pt idx="3">
                        <c:v>5.5000000000000005E-3</c:v>
                      </c:pt>
                      <c:pt idx="4">
                        <c:v>4.7999999999999996E-3</c:v>
                      </c:pt>
                      <c:pt idx="5">
                        <c:v>9.1999999999999998E-3</c:v>
                      </c:pt>
                      <c:pt idx="6">
                        <c:v>0.01</c:v>
                      </c:pt>
                      <c:pt idx="7">
                        <c:v>1.11E-2</c:v>
                      </c:pt>
                      <c:pt idx="8">
                        <c:v>1.3600000000000001E-2</c:v>
                      </c:pt>
                    </c:numCache>
                  </c:numRef>
                </c: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4-BDD6-EF41-89FA-458EFD456424}"/>
                  </c:ext>
                </c:extLst>
              </c15:ser>
            </c15:filteredLineSeries>
            <c15:filteredLineSeries>
              <c15:ser>
                <c:idx val="3"/>
                <c:order val="3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'Chart Data'!$E$122</c15:sqref>
                        </c15:formulaRef>
                      </c:ext>
                    </c:extLst>
                    <c:strCache>
                      <c:ptCount val="1"/>
                      <c:pt idx="0">
                        <c:v>Bank 4</c:v>
                      </c:pt>
                    </c:strCache>
                  </c:strRef>
                </c:tx>
                <c:spPr>
                  <a:ln w="44450">
                    <a:solidFill>
                      <a:srgbClr val="00B050"/>
                    </a:solidFill>
                  </a:ln>
                </c:spPr>
                <c:marker>
                  <c:symbol val="none"/>
                </c:marker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'Chart Data'!$A$123:$A$131</c15:sqref>
                        </c15:formulaRef>
                      </c:ext>
                    </c:extLst>
                    <c:strCache>
                      <c:ptCount val="9"/>
                      <c:pt idx="0">
                        <c:v>Q4/29</c:v>
                      </c:pt>
                      <c:pt idx="1">
                        <c:v>Q1/30</c:v>
                      </c:pt>
                      <c:pt idx="2">
                        <c:v>Q2/30</c:v>
                      </c:pt>
                      <c:pt idx="3">
                        <c:v>Q3/30</c:v>
                      </c:pt>
                      <c:pt idx="4">
                        <c:v>Q4/30</c:v>
                      </c:pt>
                      <c:pt idx="5">
                        <c:v>Q1/31</c:v>
                      </c:pt>
                      <c:pt idx="6">
                        <c:v>Q2/31</c:v>
                      </c:pt>
                      <c:pt idx="7">
                        <c:v>Q3/31</c:v>
                      </c:pt>
                      <c:pt idx="8">
                        <c:v>Q4/31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'Chart Data'!$E$123:$E$131</c15:sqref>
                        </c15:formulaRef>
                      </c:ext>
                    </c:extLst>
                    <c:numCache>
                      <c:formatCode>0.00%</c:formatCode>
                      <c:ptCount val="9"/>
                      <c:pt idx="0">
                        <c:v>2.3999999999999998E-3</c:v>
                      </c:pt>
                      <c:pt idx="1">
                        <c:v>4.5000000000000005E-3</c:v>
                      </c:pt>
                      <c:pt idx="2">
                        <c:v>3.4999999999999996E-3</c:v>
                      </c:pt>
                      <c:pt idx="3">
                        <c:v>4.5000000000000005E-3</c:v>
                      </c:pt>
                      <c:pt idx="4">
                        <c:v>5.6000000000000008E-3</c:v>
                      </c:pt>
                      <c:pt idx="5">
                        <c:v>1.0700000000000001E-2</c:v>
                      </c:pt>
                      <c:pt idx="6">
                        <c:v>1.1899999999999999E-2</c:v>
                      </c:pt>
                      <c:pt idx="7">
                        <c:v>1.4499999999999999E-2</c:v>
                      </c:pt>
                      <c:pt idx="8">
                        <c:v>1.5900000000000001E-2</c:v>
                      </c:pt>
                    </c:numCache>
                  </c:numRef>
                </c: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5-BDD6-EF41-89FA-458EFD456424}"/>
                  </c:ext>
                </c:extLst>
              </c15:ser>
            </c15:filteredLineSeries>
            <c15:filteredLineSeries>
              <c15:ser>
                <c:idx val="4"/>
                <c:order val="4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'Chart Data'!$F$122</c15:sqref>
                        </c15:formulaRef>
                      </c:ext>
                    </c:extLst>
                    <c:strCache>
                      <c:ptCount val="1"/>
                      <c:pt idx="0">
                        <c:v>Bank 5</c:v>
                      </c:pt>
                    </c:strCache>
                  </c:strRef>
                </c:tx>
                <c:spPr>
                  <a:ln w="44450">
                    <a:solidFill>
                      <a:srgbClr val="00B0F0"/>
                    </a:solidFill>
                  </a:ln>
                </c:spPr>
                <c:marker>
                  <c:symbol val="none"/>
                </c:marker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'Chart Data'!$A$123:$A$131</c15:sqref>
                        </c15:formulaRef>
                      </c:ext>
                    </c:extLst>
                    <c:strCache>
                      <c:ptCount val="9"/>
                      <c:pt idx="0">
                        <c:v>Q4/29</c:v>
                      </c:pt>
                      <c:pt idx="1">
                        <c:v>Q1/30</c:v>
                      </c:pt>
                      <c:pt idx="2">
                        <c:v>Q2/30</c:v>
                      </c:pt>
                      <c:pt idx="3">
                        <c:v>Q3/30</c:v>
                      </c:pt>
                      <c:pt idx="4">
                        <c:v>Q4/30</c:v>
                      </c:pt>
                      <c:pt idx="5">
                        <c:v>Q1/31</c:v>
                      </c:pt>
                      <c:pt idx="6">
                        <c:v>Q2/31</c:v>
                      </c:pt>
                      <c:pt idx="7">
                        <c:v>Q3/31</c:v>
                      </c:pt>
                      <c:pt idx="8">
                        <c:v>Q4/31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'Chart Data'!$F$123:$F$131</c15:sqref>
                        </c15:formulaRef>
                      </c:ext>
                    </c:extLst>
                    <c:numCache>
                      <c:formatCode>0.00%</c:formatCode>
                      <c:ptCount val="9"/>
                      <c:pt idx="0">
                        <c:v>2.3999999999999998E-3</c:v>
                      </c:pt>
                      <c:pt idx="1">
                        <c:v>5.1000000000000004E-3</c:v>
                      </c:pt>
                      <c:pt idx="2">
                        <c:v>6.3E-3</c:v>
                      </c:pt>
                      <c:pt idx="3">
                        <c:v>5.6999999999999993E-3</c:v>
                      </c:pt>
                      <c:pt idx="4">
                        <c:v>5.5000000000000005E-3</c:v>
                      </c:pt>
                      <c:pt idx="5">
                        <c:v>9.1999999999999998E-3</c:v>
                      </c:pt>
                      <c:pt idx="6">
                        <c:v>1.24E-2</c:v>
                      </c:pt>
                      <c:pt idx="7">
                        <c:v>1.5300000000000001E-2</c:v>
                      </c:pt>
                      <c:pt idx="8">
                        <c:v>1.52E-2</c:v>
                      </c:pt>
                    </c:numCache>
                  </c:numRef>
                </c: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6-BDD6-EF41-89FA-458EFD456424}"/>
                  </c:ext>
                </c:extLst>
              </c15:ser>
            </c15:filteredLineSeries>
          </c:ext>
        </c:extLst>
      </c:lineChart>
      <c:catAx>
        <c:axId val="494416304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txPr>
          <a:bodyPr/>
          <a:lstStyle/>
          <a:p>
            <a:pPr>
              <a:defRPr sz="1400"/>
            </a:pPr>
            <a:endParaRPr lang="en-US"/>
          </a:p>
        </c:txPr>
        <c:crossAx val="494415912"/>
        <c:crosses val="autoZero"/>
        <c:auto val="1"/>
        <c:lblAlgn val="ctr"/>
        <c:lblOffset val="100"/>
        <c:noMultiLvlLbl val="0"/>
      </c:catAx>
      <c:valAx>
        <c:axId val="494415912"/>
        <c:scaling>
          <c:orientation val="minMax"/>
          <c:max val="1.7999999999999999E-2"/>
          <c:min val="0"/>
        </c:scaling>
        <c:delete val="0"/>
        <c:axPos val="l"/>
        <c:majorGridlines>
          <c:spPr>
            <a:ln>
              <a:solidFill>
                <a:schemeClr val="bg1">
                  <a:lumMod val="75000"/>
                </a:schemeClr>
              </a:solidFill>
            </a:ln>
          </c:spPr>
        </c:majorGridlines>
        <c:numFmt formatCode="0.0%" sourceLinked="0"/>
        <c:majorTickMark val="none"/>
        <c:minorTickMark val="none"/>
        <c:tickLblPos val="nextTo"/>
        <c:spPr>
          <a:ln w="9525">
            <a:noFill/>
          </a:ln>
        </c:spPr>
        <c:txPr>
          <a:bodyPr/>
          <a:lstStyle/>
          <a:p>
            <a:pPr>
              <a:defRPr sz="1400"/>
            </a:pPr>
            <a:endParaRPr lang="en-US"/>
          </a:p>
        </c:txPr>
        <c:crossAx val="494416304"/>
        <c:crosses val="autoZero"/>
        <c:crossBetween val="midCat"/>
      </c:valAx>
    </c:plotArea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5"/>
          <c:order val="5"/>
          <c:tx>
            <c:strRef>
              <c:f>'Chart Data'!$G$135</c:f>
              <c:strCache>
                <c:ptCount val="1"/>
                <c:pt idx="0">
                  <c:v>Com Avg</c:v>
                </c:pt>
              </c:strCache>
            </c:strRef>
          </c:tx>
          <c:spPr>
            <a:ln>
              <a:solidFill>
                <a:srgbClr val="AD111F"/>
              </a:solidFill>
            </a:ln>
          </c:spPr>
          <c:marker>
            <c:symbol val="none"/>
          </c:marker>
          <c:cat>
            <c:strRef>
              <c:f>'Chart Data'!$A$136:$A$144</c:f>
              <c:strCache>
                <c:ptCount val="9"/>
                <c:pt idx="0">
                  <c:v>Q4/29</c:v>
                </c:pt>
                <c:pt idx="1">
                  <c:v>Q1/30</c:v>
                </c:pt>
                <c:pt idx="2">
                  <c:v>Q2/30</c:v>
                </c:pt>
                <c:pt idx="3">
                  <c:v>Q3/30</c:v>
                </c:pt>
                <c:pt idx="4">
                  <c:v>Q4/30</c:v>
                </c:pt>
                <c:pt idx="5">
                  <c:v>Q1/31</c:v>
                </c:pt>
                <c:pt idx="6">
                  <c:v>Q2/31</c:v>
                </c:pt>
                <c:pt idx="7">
                  <c:v>Q3/31</c:v>
                </c:pt>
                <c:pt idx="8">
                  <c:v>Q4/31</c:v>
                </c:pt>
              </c:strCache>
            </c:strRef>
          </c:cat>
          <c:val>
            <c:numRef>
              <c:f>'Chart Data'!$G$136:$G$144</c:f>
              <c:numCache>
                <c:formatCode>0.00%</c:formatCode>
                <c:ptCount val="9"/>
                <c:pt idx="0">
                  <c:v>3.85E-2</c:v>
                </c:pt>
                <c:pt idx="1">
                  <c:v>8.5225000000000009E-2</c:v>
                </c:pt>
                <c:pt idx="2">
                  <c:v>6.7574999999999996E-2</c:v>
                </c:pt>
                <c:pt idx="3">
                  <c:v>8.2100000000000006E-2</c:v>
                </c:pt>
                <c:pt idx="4">
                  <c:v>8.9325000000000002E-2</c:v>
                </c:pt>
                <c:pt idx="5">
                  <c:v>0.15212499999999998</c:v>
                </c:pt>
                <c:pt idx="6">
                  <c:v>0.180725</c:v>
                </c:pt>
                <c:pt idx="7">
                  <c:v>0.20049999999999998</c:v>
                </c:pt>
                <c:pt idx="8">
                  <c:v>0.22172500000000001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FE3-9141-9A50-5C3A1AA7DE94}"/>
            </c:ext>
          </c:extLst>
        </c:ser>
        <c:ser>
          <c:idx val="6"/>
          <c:order val="6"/>
          <c:tx>
            <c:strRef>
              <c:f>'Chart Data'!$H$135</c:f>
              <c:strCache>
                <c:ptCount val="1"/>
                <c:pt idx="0">
                  <c:v>Everstead</c:v>
                </c:pt>
              </c:strCache>
            </c:strRef>
          </c:tx>
          <c:spPr>
            <a:ln>
              <a:solidFill>
                <a:srgbClr val="326D18"/>
              </a:solidFill>
            </a:ln>
          </c:spPr>
          <c:marker>
            <c:symbol val="none"/>
          </c:marker>
          <c:cat>
            <c:strRef>
              <c:f>'Chart Data'!$A$136:$A$144</c:f>
              <c:strCache>
                <c:ptCount val="9"/>
                <c:pt idx="0">
                  <c:v>Q4/29</c:v>
                </c:pt>
                <c:pt idx="1">
                  <c:v>Q1/30</c:v>
                </c:pt>
                <c:pt idx="2">
                  <c:v>Q2/30</c:v>
                </c:pt>
                <c:pt idx="3">
                  <c:v>Q3/30</c:v>
                </c:pt>
                <c:pt idx="4">
                  <c:v>Q4/30</c:v>
                </c:pt>
                <c:pt idx="5">
                  <c:v>Q1/31</c:v>
                </c:pt>
                <c:pt idx="6">
                  <c:v>Q2/31</c:v>
                </c:pt>
                <c:pt idx="7">
                  <c:v>Q3/31</c:v>
                </c:pt>
                <c:pt idx="8">
                  <c:v>Q4/31</c:v>
                </c:pt>
              </c:strCache>
            </c:strRef>
          </c:cat>
          <c:val>
            <c:numRef>
              <c:f>'Chart Data'!$H$136:$H$144</c:f>
              <c:numCache>
                <c:formatCode>0.00%</c:formatCode>
                <c:ptCount val="9"/>
                <c:pt idx="0">
                  <c:v>3.85E-2</c:v>
                </c:pt>
                <c:pt idx="1">
                  <c:v>6.480000000000001E-2</c:v>
                </c:pt>
                <c:pt idx="2">
                  <c:v>0.1211</c:v>
                </c:pt>
                <c:pt idx="3">
                  <c:v>0.1045</c:v>
                </c:pt>
                <c:pt idx="4">
                  <c:v>0.10009999999999999</c:v>
                </c:pt>
                <c:pt idx="5">
                  <c:v>0.16469999999999999</c:v>
                </c:pt>
                <c:pt idx="6">
                  <c:v>0.20730000000000001</c:v>
                </c:pt>
                <c:pt idx="7">
                  <c:v>0.22109999999999999</c:v>
                </c:pt>
                <c:pt idx="8">
                  <c:v>0.25140000000000001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FE3-9141-9A50-5C3A1AA7DE9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94264704"/>
        <c:axId val="494265096"/>
        <c:extLst>
          <c:ext xmlns:c15="http://schemas.microsoft.com/office/drawing/2012/chart" uri="{02D57815-91ED-43cb-92C2-25804820EDAC}">
            <c15:filteredLineSeries>
              <c15:ser>
                <c:idx val="0"/>
                <c:order val="0"/>
                <c:tx>
                  <c:strRef>
                    <c:extLst>
                      <c:ext uri="{02D57815-91ED-43cb-92C2-25804820EDAC}">
                        <c15:formulaRef>
                          <c15:sqref>'Chart Data'!$B$135</c15:sqref>
                        </c15:formulaRef>
                      </c:ext>
                    </c:extLst>
                    <c:strCache>
                      <c:ptCount val="1"/>
                      <c:pt idx="0">
                        <c:v>Bank 1</c:v>
                      </c:pt>
                    </c:strCache>
                  </c:strRef>
                </c:tx>
                <c:spPr>
                  <a:ln w="44450">
                    <a:solidFill>
                      <a:srgbClr val="FF0000"/>
                    </a:solidFill>
                  </a:ln>
                </c:spPr>
                <c:marker>
                  <c:symbol val="none"/>
                </c:marker>
                <c:cat>
                  <c:strRef>
                    <c:extLst>
                      <c:ext uri="{02D57815-91ED-43cb-92C2-25804820EDAC}">
                        <c15:formulaRef>
                          <c15:sqref>'Chart Data'!$A$136:$A$144</c15:sqref>
                        </c15:formulaRef>
                      </c:ext>
                    </c:extLst>
                    <c:strCache>
                      <c:ptCount val="9"/>
                      <c:pt idx="0">
                        <c:v>Q4/29</c:v>
                      </c:pt>
                      <c:pt idx="1">
                        <c:v>Q1/30</c:v>
                      </c:pt>
                      <c:pt idx="2">
                        <c:v>Q2/30</c:v>
                      </c:pt>
                      <c:pt idx="3">
                        <c:v>Q3/30</c:v>
                      </c:pt>
                      <c:pt idx="4">
                        <c:v>Q4/30</c:v>
                      </c:pt>
                      <c:pt idx="5">
                        <c:v>Q1/31</c:v>
                      </c:pt>
                      <c:pt idx="6">
                        <c:v>Q2/31</c:v>
                      </c:pt>
                      <c:pt idx="7">
                        <c:v>Q3/31</c:v>
                      </c:pt>
                      <c:pt idx="8">
                        <c:v>Q4/31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'Chart Data'!$B$136:$B$144</c15:sqref>
                        </c15:formulaRef>
                      </c:ext>
                    </c:extLst>
                    <c:numCache>
                      <c:formatCode>0.00%</c:formatCode>
                      <c:ptCount val="9"/>
                      <c:pt idx="0">
                        <c:v>3.85E-2</c:v>
                      </c:pt>
                      <c:pt idx="1">
                        <c:v>0.1026</c:v>
                      </c:pt>
                      <c:pt idx="2">
                        <c:v>6.6500000000000004E-2</c:v>
                      </c:pt>
                      <c:pt idx="3">
                        <c:v>6.6299999999999998E-2</c:v>
                      </c:pt>
                      <c:pt idx="4">
                        <c:v>0.10490000000000001</c:v>
                      </c:pt>
                      <c:pt idx="5">
                        <c:v>0.14980000000000002</c:v>
                      </c:pt>
                      <c:pt idx="6">
                        <c:v>0.19649999999999998</c:v>
                      </c:pt>
                      <c:pt idx="7">
                        <c:v>0.18629999999999999</c:v>
                      </c:pt>
                      <c:pt idx="8">
                        <c:v>0.22739999999999999</c:v>
                      </c:pt>
                    </c:numCache>
                  </c:numRef>
                </c:val>
                <c:smooth val="0"/>
                <c:extLst>
                  <c:ext xmlns:c16="http://schemas.microsoft.com/office/drawing/2014/chart" uri="{C3380CC4-5D6E-409C-BE32-E72D297353CC}">
                    <c16:uniqueId val="{00000002-3FE3-9141-9A50-5C3A1AA7DE94}"/>
                  </c:ext>
                </c:extLst>
              </c15:ser>
            </c15:filteredLineSeries>
            <c15:filteredLineSeries>
              <c15:ser>
                <c:idx val="1"/>
                <c:order val="1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'Chart Data'!$C$135</c15:sqref>
                        </c15:formulaRef>
                      </c:ext>
                    </c:extLst>
                    <c:strCache>
                      <c:ptCount val="1"/>
                      <c:pt idx="0">
                        <c:v>Bank 2</c:v>
                      </c:pt>
                    </c:strCache>
                  </c:strRef>
                </c:tx>
                <c:spPr>
                  <a:ln w="44450">
                    <a:solidFill>
                      <a:schemeClr val="accent6">
                        <a:lumMod val="75000"/>
                      </a:schemeClr>
                    </a:solidFill>
                  </a:ln>
                </c:spPr>
                <c:marker>
                  <c:symbol val="none"/>
                </c:marker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'Chart Data'!$A$136:$A$144</c15:sqref>
                        </c15:formulaRef>
                      </c:ext>
                    </c:extLst>
                    <c:strCache>
                      <c:ptCount val="9"/>
                      <c:pt idx="0">
                        <c:v>Q4/29</c:v>
                      </c:pt>
                      <c:pt idx="1">
                        <c:v>Q1/30</c:v>
                      </c:pt>
                      <c:pt idx="2">
                        <c:v>Q2/30</c:v>
                      </c:pt>
                      <c:pt idx="3">
                        <c:v>Q3/30</c:v>
                      </c:pt>
                      <c:pt idx="4">
                        <c:v>Q4/30</c:v>
                      </c:pt>
                      <c:pt idx="5">
                        <c:v>Q1/31</c:v>
                      </c:pt>
                      <c:pt idx="6">
                        <c:v>Q2/31</c:v>
                      </c:pt>
                      <c:pt idx="7">
                        <c:v>Q3/31</c:v>
                      </c:pt>
                      <c:pt idx="8">
                        <c:v>Q4/31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'Chart Data'!$C$136:$C$144</c15:sqref>
                        </c15:formulaRef>
                      </c:ext>
                    </c:extLst>
                    <c:numCache>
                      <c:formatCode>0.00%</c:formatCode>
                      <c:ptCount val="9"/>
                      <c:pt idx="0">
                        <c:v>3.85E-2</c:v>
                      </c:pt>
                      <c:pt idx="1">
                        <c:v>6.480000000000001E-2</c:v>
                      </c:pt>
                      <c:pt idx="2">
                        <c:v>0.1211</c:v>
                      </c:pt>
                      <c:pt idx="3">
                        <c:v>0.1045</c:v>
                      </c:pt>
                      <c:pt idx="4">
                        <c:v>0.10009999999999999</c:v>
                      </c:pt>
                      <c:pt idx="5">
                        <c:v>0.16469999999999999</c:v>
                      </c:pt>
                      <c:pt idx="6">
                        <c:v>0.20730000000000001</c:v>
                      </c:pt>
                      <c:pt idx="7">
                        <c:v>0.22109999999999999</c:v>
                      </c:pt>
                      <c:pt idx="8">
                        <c:v>0.25140000000000001</c:v>
                      </c:pt>
                    </c:numCache>
                  </c:numRef>
                </c: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3-3FE3-9141-9A50-5C3A1AA7DE94}"/>
                  </c:ext>
                </c:extLst>
              </c15:ser>
            </c15:filteredLineSeries>
            <c15:filteredLineSeries>
              <c15:ser>
                <c:idx val="2"/>
                <c:order val="2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'Chart Data'!$D$135</c15:sqref>
                        </c15:formulaRef>
                      </c:ext>
                    </c:extLst>
                    <c:strCache>
                      <c:ptCount val="1"/>
                      <c:pt idx="0">
                        <c:v>Bank 3</c:v>
                      </c:pt>
                    </c:strCache>
                  </c:strRef>
                </c:tx>
                <c:spPr>
                  <a:ln w="44450">
                    <a:solidFill>
                      <a:schemeClr val="tx1"/>
                    </a:solidFill>
                  </a:ln>
                </c:spPr>
                <c:marker>
                  <c:symbol val="none"/>
                </c:marker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'Chart Data'!$A$136:$A$144</c15:sqref>
                        </c15:formulaRef>
                      </c:ext>
                    </c:extLst>
                    <c:strCache>
                      <c:ptCount val="9"/>
                      <c:pt idx="0">
                        <c:v>Q4/29</c:v>
                      </c:pt>
                      <c:pt idx="1">
                        <c:v>Q1/30</c:v>
                      </c:pt>
                      <c:pt idx="2">
                        <c:v>Q2/30</c:v>
                      </c:pt>
                      <c:pt idx="3">
                        <c:v>Q3/30</c:v>
                      </c:pt>
                      <c:pt idx="4">
                        <c:v>Q4/30</c:v>
                      </c:pt>
                      <c:pt idx="5">
                        <c:v>Q1/31</c:v>
                      </c:pt>
                      <c:pt idx="6">
                        <c:v>Q2/31</c:v>
                      </c:pt>
                      <c:pt idx="7">
                        <c:v>Q3/31</c:v>
                      </c:pt>
                      <c:pt idx="8">
                        <c:v>Q4/31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'Chart Data'!$D$136:$D$144</c15:sqref>
                        </c15:formulaRef>
                      </c:ext>
                    </c:extLst>
                    <c:numCache>
                      <c:formatCode>0.00%</c:formatCode>
                      <c:ptCount val="9"/>
                      <c:pt idx="0">
                        <c:v>3.85E-2</c:v>
                      </c:pt>
                      <c:pt idx="1">
                        <c:v>7.3700000000000002E-2</c:v>
                      </c:pt>
                      <c:pt idx="2">
                        <c:v>3.6600000000000001E-2</c:v>
                      </c:pt>
                      <c:pt idx="3">
                        <c:v>9.0999999999999998E-2</c:v>
                      </c:pt>
                      <c:pt idx="4">
                        <c:v>7.8100000000000003E-2</c:v>
                      </c:pt>
                      <c:pt idx="5">
                        <c:v>0.14949999999999999</c:v>
                      </c:pt>
                      <c:pt idx="6">
                        <c:v>0.16159999999999999</c:v>
                      </c:pt>
                      <c:pt idx="7">
                        <c:v>0.17780000000000001</c:v>
                      </c:pt>
                      <c:pt idx="8">
                        <c:v>0.21600000000000003</c:v>
                      </c:pt>
                    </c:numCache>
                  </c:numRef>
                </c: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4-3FE3-9141-9A50-5C3A1AA7DE94}"/>
                  </c:ext>
                </c:extLst>
              </c15:ser>
            </c15:filteredLineSeries>
            <c15:filteredLineSeries>
              <c15:ser>
                <c:idx val="3"/>
                <c:order val="3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'Chart Data'!$E$135</c15:sqref>
                        </c15:formulaRef>
                      </c:ext>
                    </c:extLst>
                    <c:strCache>
                      <c:ptCount val="1"/>
                      <c:pt idx="0">
                        <c:v>Bank 4</c:v>
                      </c:pt>
                    </c:strCache>
                  </c:strRef>
                </c:tx>
                <c:spPr>
                  <a:ln w="44450">
                    <a:solidFill>
                      <a:srgbClr val="00B050"/>
                    </a:solidFill>
                  </a:ln>
                </c:spPr>
                <c:marker>
                  <c:symbol val="none"/>
                </c:marker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'Chart Data'!$A$136:$A$144</c15:sqref>
                        </c15:formulaRef>
                      </c:ext>
                    </c:extLst>
                    <c:strCache>
                      <c:ptCount val="9"/>
                      <c:pt idx="0">
                        <c:v>Q4/29</c:v>
                      </c:pt>
                      <c:pt idx="1">
                        <c:v>Q1/30</c:v>
                      </c:pt>
                      <c:pt idx="2">
                        <c:v>Q2/30</c:v>
                      </c:pt>
                      <c:pt idx="3">
                        <c:v>Q3/30</c:v>
                      </c:pt>
                      <c:pt idx="4">
                        <c:v>Q4/30</c:v>
                      </c:pt>
                      <c:pt idx="5">
                        <c:v>Q1/31</c:v>
                      </c:pt>
                      <c:pt idx="6">
                        <c:v>Q2/31</c:v>
                      </c:pt>
                      <c:pt idx="7">
                        <c:v>Q3/31</c:v>
                      </c:pt>
                      <c:pt idx="8">
                        <c:v>Q4/31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'Chart Data'!$E$136:$E$144</c15:sqref>
                        </c15:formulaRef>
                      </c:ext>
                    </c:extLst>
                    <c:numCache>
                      <c:formatCode>0.00%</c:formatCode>
                      <c:ptCount val="9"/>
                      <c:pt idx="0">
                        <c:v>3.85E-2</c:v>
                      </c:pt>
                      <c:pt idx="1">
                        <c:v>7.4900000000000008E-2</c:v>
                      </c:pt>
                      <c:pt idx="2">
                        <c:v>5.9500000000000004E-2</c:v>
                      </c:pt>
                      <c:pt idx="3">
                        <c:v>7.5600000000000001E-2</c:v>
                      </c:pt>
                      <c:pt idx="4">
                        <c:v>9.0999999999999998E-2</c:v>
                      </c:pt>
                      <c:pt idx="5">
                        <c:v>0.16969999999999999</c:v>
                      </c:pt>
                      <c:pt idx="6">
                        <c:v>0.18469999999999998</c:v>
                      </c:pt>
                      <c:pt idx="7">
                        <c:v>0.21920000000000001</c:v>
                      </c:pt>
                      <c:pt idx="8">
                        <c:v>0.23170000000000002</c:v>
                      </c:pt>
                    </c:numCache>
                  </c:numRef>
                </c: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5-3FE3-9141-9A50-5C3A1AA7DE94}"/>
                  </c:ext>
                </c:extLst>
              </c15:ser>
            </c15:filteredLineSeries>
            <c15:filteredLineSeries>
              <c15:ser>
                <c:idx val="4"/>
                <c:order val="4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'Chart Data'!$F$135</c15:sqref>
                        </c15:formulaRef>
                      </c:ext>
                    </c:extLst>
                    <c:strCache>
                      <c:ptCount val="1"/>
                      <c:pt idx="0">
                        <c:v>Bank 5</c:v>
                      </c:pt>
                    </c:strCache>
                  </c:strRef>
                </c:tx>
                <c:spPr>
                  <a:ln w="44450">
                    <a:solidFill>
                      <a:srgbClr val="00B0F0"/>
                    </a:solidFill>
                  </a:ln>
                </c:spPr>
                <c:marker>
                  <c:symbol val="none"/>
                </c:marker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'Chart Data'!$A$136:$A$144</c15:sqref>
                        </c15:formulaRef>
                      </c:ext>
                    </c:extLst>
                    <c:strCache>
                      <c:ptCount val="9"/>
                      <c:pt idx="0">
                        <c:v>Q4/29</c:v>
                      </c:pt>
                      <c:pt idx="1">
                        <c:v>Q1/30</c:v>
                      </c:pt>
                      <c:pt idx="2">
                        <c:v>Q2/30</c:v>
                      </c:pt>
                      <c:pt idx="3">
                        <c:v>Q3/30</c:v>
                      </c:pt>
                      <c:pt idx="4">
                        <c:v>Q4/30</c:v>
                      </c:pt>
                      <c:pt idx="5">
                        <c:v>Q1/31</c:v>
                      </c:pt>
                      <c:pt idx="6">
                        <c:v>Q2/31</c:v>
                      </c:pt>
                      <c:pt idx="7">
                        <c:v>Q3/31</c:v>
                      </c:pt>
                      <c:pt idx="8">
                        <c:v>Q4/31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'Chart Data'!$F$136:$F$144</c15:sqref>
                        </c15:formulaRef>
                      </c:ext>
                    </c:extLst>
                    <c:numCache>
                      <c:formatCode>0.00%</c:formatCode>
                      <c:ptCount val="9"/>
                      <c:pt idx="0">
                        <c:v>3.85E-2</c:v>
                      </c:pt>
                      <c:pt idx="1">
                        <c:v>8.9700000000000002E-2</c:v>
                      </c:pt>
                      <c:pt idx="2">
                        <c:v>0.10769999999999999</c:v>
                      </c:pt>
                      <c:pt idx="3">
                        <c:v>9.5500000000000002E-2</c:v>
                      </c:pt>
                      <c:pt idx="4">
                        <c:v>8.3299999999999999E-2</c:v>
                      </c:pt>
                      <c:pt idx="5">
                        <c:v>0.13949999999999999</c:v>
                      </c:pt>
                      <c:pt idx="6">
                        <c:v>0.18010000000000001</c:v>
                      </c:pt>
                      <c:pt idx="7">
                        <c:v>0.21870000000000001</c:v>
                      </c:pt>
                      <c:pt idx="8">
                        <c:v>0.21179999999999999</c:v>
                      </c:pt>
                    </c:numCache>
                  </c:numRef>
                </c: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6-3FE3-9141-9A50-5C3A1AA7DE94}"/>
                  </c:ext>
                </c:extLst>
              </c15:ser>
            </c15:filteredLineSeries>
          </c:ext>
        </c:extLst>
      </c:lineChart>
      <c:catAx>
        <c:axId val="494264704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txPr>
          <a:bodyPr/>
          <a:lstStyle/>
          <a:p>
            <a:pPr>
              <a:defRPr sz="1400"/>
            </a:pPr>
            <a:endParaRPr lang="en-US"/>
          </a:p>
        </c:txPr>
        <c:crossAx val="494265096"/>
        <c:crosses val="autoZero"/>
        <c:auto val="1"/>
        <c:lblAlgn val="ctr"/>
        <c:lblOffset val="100"/>
        <c:noMultiLvlLbl val="0"/>
      </c:catAx>
      <c:valAx>
        <c:axId val="494265096"/>
        <c:scaling>
          <c:orientation val="minMax"/>
          <c:min val="2.0000000000000004E-2"/>
        </c:scaling>
        <c:delete val="0"/>
        <c:axPos val="l"/>
        <c:majorGridlines>
          <c:spPr>
            <a:ln>
              <a:solidFill>
                <a:schemeClr val="bg1">
                  <a:lumMod val="75000"/>
                </a:schemeClr>
              </a:solidFill>
            </a:ln>
          </c:spPr>
        </c:majorGridlines>
        <c:numFmt formatCode="0%" sourceLinked="0"/>
        <c:majorTickMark val="none"/>
        <c:minorTickMark val="none"/>
        <c:tickLblPos val="nextTo"/>
        <c:spPr>
          <a:ln w="9525">
            <a:noFill/>
          </a:ln>
        </c:spPr>
        <c:txPr>
          <a:bodyPr/>
          <a:lstStyle/>
          <a:p>
            <a:pPr>
              <a:defRPr sz="1400"/>
            </a:pPr>
            <a:endParaRPr lang="en-US"/>
          </a:p>
        </c:txPr>
        <c:crossAx val="494264704"/>
        <c:crosses val="autoZero"/>
        <c:crossBetween val="midCat"/>
      </c:valAx>
    </c:plotArea>
    <c:plotVisOnly val="1"/>
    <c:dispBlanksAs val="gap"/>
    <c:showDLblsOverMax val="0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5"/>
          <c:order val="5"/>
          <c:tx>
            <c:strRef>
              <c:f>'Chart Data'!$G$29</c:f>
              <c:strCache>
                <c:ptCount val="1"/>
                <c:pt idx="0">
                  <c:v> Com Avg </c:v>
                </c:pt>
              </c:strCache>
            </c:strRef>
          </c:tx>
          <c:spPr>
            <a:ln w="82550">
              <a:solidFill>
                <a:srgbClr val="AD111F"/>
              </a:solidFill>
            </a:ln>
          </c:spPr>
          <c:marker>
            <c:symbol val="none"/>
          </c:marker>
          <c:cat>
            <c:strRef>
              <c:f>'Chart Data'!$A$30:$A$38</c:f>
              <c:strCache>
                <c:ptCount val="9"/>
                <c:pt idx="0">
                  <c:v>Q4/29</c:v>
                </c:pt>
                <c:pt idx="1">
                  <c:v>Q1/30</c:v>
                </c:pt>
                <c:pt idx="2">
                  <c:v>Q2/30</c:v>
                </c:pt>
                <c:pt idx="3">
                  <c:v>Q3/30</c:v>
                </c:pt>
                <c:pt idx="4">
                  <c:v>Q4/30</c:v>
                </c:pt>
                <c:pt idx="5">
                  <c:v>Q1/31</c:v>
                </c:pt>
                <c:pt idx="6">
                  <c:v>Q2/31</c:v>
                </c:pt>
                <c:pt idx="7">
                  <c:v>Q3/31</c:v>
                </c:pt>
                <c:pt idx="8">
                  <c:v>Q4/31</c:v>
                </c:pt>
              </c:strCache>
            </c:strRef>
          </c:cat>
          <c:val>
            <c:numRef>
              <c:f>'Chart Data'!$G$30:$G$38</c:f>
              <c:numCache>
                <c:formatCode>_(* #,##0.00_);_(* \(#,##0.00\);_(* "-"??_);_(@_)</c:formatCode>
                <c:ptCount val="9"/>
                <c:pt idx="0">
                  <c:v>634.13300000000004</c:v>
                </c:pt>
                <c:pt idx="1">
                  <c:v>650.25</c:v>
                </c:pt>
                <c:pt idx="2">
                  <c:v>668.67499999999995</c:v>
                </c:pt>
                <c:pt idx="3">
                  <c:v>693.22500000000002</c:v>
                </c:pt>
                <c:pt idx="4">
                  <c:v>707.625</c:v>
                </c:pt>
                <c:pt idx="5">
                  <c:v>723.97500000000002</c:v>
                </c:pt>
                <c:pt idx="6">
                  <c:v>739.25</c:v>
                </c:pt>
                <c:pt idx="7">
                  <c:v>756.52500000000009</c:v>
                </c:pt>
                <c:pt idx="8">
                  <c:v>783.42499999999995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9D2-ED4C-8684-BEFF2F697F47}"/>
            </c:ext>
          </c:extLst>
        </c:ser>
        <c:ser>
          <c:idx val="6"/>
          <c:order val="6"/>
          <c:tx>
            <c:strRef>
              <c:f>'Chart Data'!$H$29</c:f>
              <c:strCache>
                <c:ptCount val="1"/>
                <c:pt idx="0">
                  <c:v>Everstead</c:v>
                </c:pt>
              </c:strCache>
            </c:strRef>
          </c:tx>
          <c:spPr>
            <a:ln w="82550">
              <a:solidFill>
                <a:srgbClr val="326D18"/>
              </a:solidFill>
            </a:ln>
          </c:spPr>
          <c:marker>
            <c:symbol val="none"/>
          </c:marker>
          <c:cat>
            <c:strRef>
              <c:f>'Chart Data'!$A$30:$A$38</c:f>
              <c:strCache>
                <c:ptCount val="9"/>
                <c:pt idx="0">
                  <c:v>Q4/29</c:v>
                </c:pt>
                <c:pt idx="1">
                  <c:v>Q1/30</c:v>
                </c:pt>
                <c:pt idx="2">
                  <c:v>Q2/30</c:v>
                </c:pt>
                <c:pt idx="3">
                  <c:v>Q3/30</c:v>
                </c:pt>
                <c:pt idx="4">
                  <c:v>Q4/30</c:v>
                </c:pt>
                <c:pt idx="5">
                  <c:v>Q1/31</c:v>
                </c:pt>
                <c:pt idx="6">
                  <c:v>Q2/31</c:v>
                </c:pt>
                <c:pt idx="7">
                  <c:v>Q3/31</c:v>
                </c:pt>
                <c:pt idx="8">
                  <c:v>Q4/31</c:v>
                </c:pt>
              </c:strCache>
            </c:strRef>
          </c:cat>
          <c:val>
            <c:numRef>
              <c:f>'Chart Data'!$H$30:$H$38</c:f>
              <c:numCache>
                <c:formatCode>General</c:formatCode>
                <c:ptCount val="9"/>
                <c:pt idx="0">
                  <c:v>634.13300000000004</c:v>
                </c:pt>
                <c:pt idx="1">
                  <c:v>661.8</c:v>
                </c:pt>
                <c:pt idx="2">
                  <c:v>681.4</c:v>
                </c:pt>
                <c:pt idx="3">
                  <c:v>723</c:v>
                </c:pt>
                <c:pt idx="4">
                  <c:v>750.90000000000009</c:v>
                </c:pt>
                <c:pt idx="5">
                  <c:v>772.69999999999993</c:v>
                </c:pt>
                <c:pt idx="6">
                  <c:v>800.7</c:v>
                </c:pt>
                <c:pt idx="7">
                  <c:v>810.7</c:v>
                </c:pt>
                <c:pt idx="8">
                  <c:v>830.7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9D2-ED4C-8684-BEFF2F697F4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5434680"/>
        <c:axId val="494413952"/>
        <c:extLst>
          <c:ext xmlns:c15="http://schemas.microsoft.com/office/drawing/2012/chart" uri="{02D57815-91ED-43cb-92C2-25804820EDAC}">
            <c15:filteredLineSeries>
              <c15:ser>
                <c:idx val="0"/>
                <c:order val="0"/>
                <c:tx>
                  <c:strRef>
                    <c:extLst>
                      <c:ext uri="{02D57815-91ED-43cb-92C2-25804820EDAC}">
                        <c15:formulaRef>
                          <c15:sqref>'Chart Data'!$B$29</c15:sqref>
                        </c15:formulaRef>
                      </c:ext>
                    </c:extLst>
                    <c:strCache>
                      <c:ptCount val="1"/>
                      <c:pt idx="0">
                        <c:v>Bank 1</c:v>
                      </c:pt>
                    </c:strCache>
                  </c:strRef>
                </c:tx>
                <c:spPr>
                  <a:ln w="44450">
                    <a:solidFill>
                      <a:srgbClr val="FF0000"/>
                    </a:solidFill>
                  </a:ln>
                </c:spPr>
                <c:marker>
                  <c:symbol val="none"/>
                </c:marker>
                <c:cat>
                  <c:strRef>
                    <c:extLst>
                      <c:ext uri="{02D57815-91ED-43cb-92C2-25804820EDAC}">
                        <c15:formulaRef>
                          <c15:sqref>'Chart Data'!$A$30:$A$38</c15:sqref>
                        </c15:formulaRef>
                      </c:ext>
                    </c:extLst>
                    <c:strCache>
                      <c:ptCount val="9"/>
                      <c:pt idx="0">
                        <c:v>Q4/29</c:v>
                      </c:pt>
                      <c:pt idx="1">
                        <c:v>Q1/30</c:v>
                      </c:pt>
                      <c:pt idx="2">
                        <c:v>Q2/30</c:v>
                      </c:pt>
                      <c:pt idx="3">
                        <c:v>Q3/30</c:v>
                      </c:pt>
                      <c:pt idx="4">
                        <c:v>Q4/30</c:v>
                      </c:pt>
                      <c:pt idx="5">
                        <c:v>Q1/31</c:v>
                      </c:pt>
                      <c:pt idx="6">
                        <c:v>Q2/31</c:v>
                      </c:pt>
                      <c:pt idx="7">
                        <c:v>Q3/31</c:v>
                      </c:pt>
                      <c:pt idx="8">
                        <c:v>Q4/31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'Chart Data'!$B$30:$B$38</c15:sqref>
                        </c15:formulaRef>
                      </c:ext>
                    </c:extLst>
                    <c:numCache>
                      <c:formatCode>0.0</c:formatCode>
                      <c:ptCount val="9"/>
                      <c:pt idx="0">
                        <c:v>634.13300000000004</c:v>
                      </c:pt>
                      <c:pt idx="1">
                        <c:v>646</c:v>
                      </c:pt>
                      <c:pt idx="2">
                        <c:v>655.29999999999995</c:v>
                      </c:pt>
                      <c:pt idx="3">
                        <c:v>693.5</c:v>
                      </c:pt>
                      <c:pt idx="4">
                        <c:v>713</c:v>
                      </c:pt>
                      <c:pt idx="5">
                        <c:v>728.5</c:v>
                      </c:pt>
                      <c:pt idx="6">
                        <c:v>741</c:v>
                      </c:pt>
                      <c:pt idx="7">
                        <c:v>757.7</c:v>
                      </c:pt>
                      <c:pt idx="8">
                        <c:v>779.4</c:v>
                      </c:pt>
                    </c:numCache>
                  </c:numRef>
                </c:val>
                <c:smooth val="0"/>
                <c:extLst>
                  <c:ext xmlns:c16="http://schemas.microsoft.com/office/drawing/2014/chart" uri="{C3380CC4-5D6E-409C-BE32-E72D297353CC}">
                    <c16:uniqueId val="{00000002-D9D2-ED4C-8684-BEFF2F697F47}"/>
                  </c:ext>
                </c:extLst>
              </c15:ser>
            </c15:filteredLineSeries>
            <c15:filteredLineSeries>
              <c15:ser>
                <c:idx val="1"/>
                <c:order val="1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'Chart Data'!$C$29</c15:sqref>
                        </c15:formulaRef>
                      </c:ext>
                    </c:extLst>
                    <c:strCache>
                      <c:ptCount val="1"/>
                      <c:pt idx="0">
                        <c:v>Bank 2</c:v>
                      </c:pt>
                    </c:strCache>
                  </c:strRef>
                </c:tx>
                <c:spPr>
                  <a:ln w="44450">
                    <a:solidFill>
                      <a:schemeClr val="accent6">
                        <a:lumMod val="75000"/>
                      </a:schemeClr>
                    </a:solidFill>
                  </a:ln>
                </c:spPr>
                <c:marker>
                  <c:symbol val="none"/>
                </c:marker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'Chart Data'!$A$30:$A$38</c15:sqref>
                        </c15:formulaRef>
                      </c:ext>
                    </c:extLst>
                    <c:strCache>
                      <c:ptCount val="9"/>
                      <c:pt idx="0">
                        <c:v>Q4/29</c:v>
                      </c:pt>
                      <c:pt idx="1">
                        <c:v>Q1/30</c:v>
                      </c:pt>
                      <c:pt idx="2">
                        <c:v>Q2/30</c:v>
                      </c:pt>
                      <c:pt idx="3">
                        <c:v>Q3/30</c:v>
                      </c:pt>
                      <c:pt idx="4">
                        <c:v>Q4/30</c:v>
                      </c:pt>
                      <c:pt idx="5">
                        <c:v>Q1/31</c:v>
                      </c:pt>
                      <c:pt idx="6">
                        <c:v>Q2/31</c:v>
                      </c:pt>
                      <c:pt idx="7">
                        <c:v>Q3/31</c:v>
                      </c:pt>
                      <c:pt idx="8">
                        <c:v>Q4/31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'Chart Data'!$C$30:$C$38</c15:sqref>
                        </c15:formulaRef>
                      </c:ext>
                    </c:extLst>
                    <c:numCache>
                      <c:formatCode>0.0</c:formatCode>
                      <c:ptCount val="9"/>
                      <c:pt idx="0">
                        <c:v>634.13300000000004</c:v>
                      </c:pt>
                      <c:pt idx="1">
                        <c:v>661.8</c:v>
                      </c:pt>
                      <c:pt idx="2">
                        <c:v>681.4</c:v>
                      </c:pt>
                      <c:pt idx="3">
                        <c:v>723</c:v>
                      </c:pt>
                      <c:pt idx="4">
                        <c:v>750.90000000000009</c:v>
                      </c:pt>
                      <c:pt idx="5">
                        <c:v>772.69999999999993</c:v>
                      </c:pt>
                      <c:pt idx="6">
                        <c:v>800.7</c:v>
                      </c:pt>
                      <c:pt idx="7">
                        <c:v>810.7</c:v>
                      </c:pt>
                      <c:pt idx="8">
                        <c:v>830.7</c:v>
                      </c:pt>
                    </c:numCache>
                  </c:numRef>
                </c: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3-D9D2-ED4C-8684-BEFF2F697F47}"/>
                  </c:ext>
                </c:extLst>
              </c15:ser>
            </c15:filteredLineSeries>
            <c15:filteredLineSeries>
              <c15:ser>
                <c:idx val="2"/>
                <c:order val="2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'Chart Data'!$D$29</c15:sqref>
                        </c15:formulaRef>
                      </c:ext>
                    </c:extLst>
                    <c:strCache>
                      <c:ptCount val="1"/>
                      <c:pt idx="0">
                        <c:v>Bank 3</c:v>
                      </c:pt>
                    </c:strCache>
                  </c:strRef>
                </c:tx>
                <c:spPr>
                  <a:ln w="44450">
                    <a:solidFill>
                      <a:schemeClr val="tx1"/>
                    </a:solidFill>
                  </a:ln>
                </c:spPr>
                <c:marker>
                  <c:symbol val="none"/>
                </c:marker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'Chart Data'!$A$30:$A$38</c15:sqref>
                        </c15:formulaRef>
                      </c:ext>
                    </c:extLst>
                    <c:strCache>
                      <c:ptCount val="9"/>
                      <c:pt idx="0">
                        <c:v>Q4/29</c:v>
                      </c:pt>
                      <c:pt idx="1">
                        <c:v>Q1/30</c:v>
                      </c:pt>
                      <c:pt idx="2">
                        <c:v>Q2/30</c:v>
                      </c:pt>
                      <c:pt idx="3">
                        <c:v>Q3/30</c:v>
                      </c:pt>
                      <c:pt idx="4">
                        <c:v>Q4/30</c:v>
                      </c:pt>
                      <c:pt idx="5">
                        <c:v>Q1/31</c:v>
                      </c:pt>
                      <c:pt idx="6">
                        <c:v>Q2/31</c:v>
                      </c:pt>
                      <c:pt idx="7">
                        <c:v>Q3/31</c:v>
                      </c:pt>
                      <c:pt idx="8">
                        <c:v>Q4/31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'Chart Data'!$D$30:$D$38</c15:sqref>
                        </c15:formulaRef>
                      </c:ext>
                    </c:extLst>
                    <c:numCache>
                      <c:formatCode>0.0</c:formatCode>
                      <c:ptCount val="9"/>
                      <c:pt idx="0">
                        <c:v>634.13300000000004</c:v>
                      </c:pt>
                      <c:pt idx="1">
                        <c:v>651.9</c:v>
                      </c:pt>
                      <c:pt idx="2">
                        <c:v>674.8</c:v>
                      </c:pt>
                      <c:pt idx="3">
                        <c:v>686.4</c:v>
                      </c:pt>
                      <c:pt idx="4">
                        <c:v>698.5</c:v>
                      </c:pt>
                      <c:pt idx="5">
                        <c:v>719.3</c:v>
                      </c:pt>
                      <c:pt idx="6">
                        <c:v>743</c:v>
                      </c:pt>
                      <c:pt idx="7">
                        <c:v>776.5</c:v>
                      </c:pt>
                      <c:pt idx="8">
                        <c:v>809.3</c:v>
                      </c:pt>
                    </c:numCache>
                  </c:numRef>
                </c: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4-D9D2-ED4C-8684-BEFF2F697F47}"/>
                  </c:ext>
                </c:extLst>
              </c15:ser>
            </c15:filteredLineSeries>
            <c15:filteredLineSeries>
              <c15:ser>
                <c:idx val="3"/>
                <c:order val="3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'Chart Data'!$E$29</c15:sqref>
                        </c15:formulaRef>
                      </c:ext>
                    </c:extLst>
                    <c:strCache>
                      <c:ptCount val="1"/>
                      <c:pt idx="0">
                        <c:v>Bank 4</c:v>
                      </c:pt>
                    </c:strCache>
                  </c:strRef>
                </c:tx>
                <c:spPr>
                  <a:ln w="44450">
                    <a:solidFill>
                      <a:srgbClr val="00B050"/>
                    </a:solidFill>
                  </a:ln>
                </c:spPr>
                <c:marker>
                  <c:symbol val="none"/>
                </c:marker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'Chart Data'!$A$30:$A$38</c15:sqref>
                        </c15:formulaRef>
                      </c:ext>
                    </c:extLst>
                    <c:strCache>
                      <c:ptCount val="9"/>
                      <c:pt idx="0">
                        <c:v>Q4/29</c:v>
                      </c:pt>
                      <c:pt idx="1">
                        <c:v>Q1/30</c:v>
                      </c:pt>
                      <c:pt idx="2">
                        <c:v>Q2/30</c:v>
                      </c:pt>
                      <c:pt idx="3">
                        <c:v>Q3/30</c:v>
                      </c:pt>
                      <c:pt idx="4">
                        <c:v>Q4/30</c:v>
                      </c:pt>
                      <c:pt idx="5">
                        <c:v>Q1/31</c:v>
                      </c:pt>
                      <c:pt idx="6">
                        <c:v>Q2/31</c:v>
                      </c:pt>
                      <c:pt idx="7">
                        <c:v>Q3/31</c:v>
                      </c:pt>
                      <c:pt idx="8">
                        <c:v>Q4/31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'Chart Data'!$E$30:$E$38</c15:sqref>
                        </c15:formulaRef>
                      </c:ext>
                    </c:extLst>
                    <c:numCache>
                      <c:formatCode>0.0</c:formatCode>
                      <c:ptCount val="9"/>
                      <c:pt idx="0">
                        <c:v>634.13300000000004</c:v>
                      </c:pt>
                      <c:pt idx="1">
                        <c:v>654.79999999999995</c:v>
                      </c:pt>
                      <c:pt idx="2">
                        <c:v>683.5</c:v>
                      </c:pt>
                      <c:pt idx="3">
                        <c:v>713</c:v>
                      </c:pt>
                      <c:pt idx="4">
                        <c:v>721.4</c:v>
                      </c:pt>
                      <c:pt idx="5">
                        <c:v>726</c:v>
                      </c:pt>
                      <c:pt idx="6">
                        <c:v>730.6</c:v>
                      </c:pt>
                      <c:pt idx="7">
                        <c:v>733.7</c:v>
                      </c:pt>
                      <c:pt idx="8">
                        <c:v>753.6</c:v>
                      </c:pt>
                    </c:numCache>
                  </c:numRef>
                </c: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5-D9D2-ED4C-8684-BEFF2F697F47}"/>
                  </c:ext>
                </c:extLst>
              </c15:ser>
            </c15:filteredLineSeries>
            <c15:filteredLineSeries>
              <c15:ser>
                <c:idx val="4"/>
                <c:order val="4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'Chart Data'!$F$29</c15:sqref>
                        </c15:formulaRef>
                      </c:ext>
                    </c:extLst>
                    <c:strCache>
                      <c:ptCount val="1"/>
                      <c:pt idx="0">
                        <c:v>Bank 5</c:v>
                      </c:pt>
                    </c:strCache>
                  </c:strRef>
                </c:tx>
                <c:spPr>
                  <a:ln w="44450"/>
                </c:spPr>
                <c:marker>
                  <c:symbol val="none"/>
                </c:marker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'Chart Data'!$A$30:$A$38</c15:sqref>
                        </c15:formulaRef>
                      </c:ext>
                    </c:extLst>
                    <c:strCache>
                      <c:ptCount val="9"/>
                      <c:pt idx="0">
                        <c:v>Q4/29</c:v>
                      </c:pt>
                      <c:pt idx="1">
                        <c:v>Q1/30</c:v>
                      </c:pt>
                      <c:pt idx="2">
                        <c:v>Q2/30</c:v>
                      </c:pt>
                      <c:pt idx="3">
                        <c:v>Q3/30</c:v>
                      </c:pt>
                      <c:pt idx="4">
                        <c:v>Q4/30</c:v>
                      </c:pt>
                      <c:pt idx="5">
                        <c:v>Q1/31</c:v>
                      </c:pt>
                      <c:pt idx="6">
                        <c:v>Q2/31</c:v>
                      </c:pt>
                      <c:pt idx="7">
                        <c:v>Q3/31</c:v>
                      </c:pt>
                      <c:pt idx="8">
                        <c:v>Q4/31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'Chart Data'!$F$30:$F$38</c15:sqref>
                        </c15:formulaRef>
                      </c:ext>
                    </c:extLst>
                    <c:numCache>
                      <c:formatCode>0.0</c:formatCode>
                      <c:ptCount val="9"/>
                      <c:pt idx="0">
                        <c:v>634.13300000000004</c:v>
                      </c:pt>
                      <c:pt idx="1">
                        <c:v>648.29999999999995</c:v>
                      </c:pt>
                      <c:pt idx="2">
                        <c:v>661.1</c:v>
                      </c:pt>
                      <c:pt idx="3">
                        <c:v>680</c:v>
                      </c:pt>
                      <c:pt idx="4">
                        <c:v>697.6</c:v>
                      </c:pt>
                      <c:pt idx="5">
                        <c:v>722.1</c:v>
                      </c:pt>
                      <c:pt idx="6">
                        <c:v>742.4</c:v>
                      </c:pt>
                      <c:pt idx="7">
                        <c:v>758.2</c:v>
                      </c:pt>
                      <c:pt idx="8">
                        <c:v>791.4</c:v>
                      </c:pt>
                    </c:numCache>
                  </c:numRef>
                </c: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6-D9D2-ED4C-8684-BEFF2F697F47}"/>
                  </c:ext>
                </c:extLst>
              </c15:ser>
            </c15:filteredLineSeries>
          </c:ext>
        </c:extLst>
      </c:lineChart>
      <c:catAx>
        <c:axId val="235434680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txPr>
          <a:bodyPr/>
          <a:lstStyle/>
          <a:p>
            <a:pPr>
              <a:defRPr sz="1400"/>
            </a:pPr>
            <a:endParaRPr lang="en-US"/>
          </a:p>
        </c:txPr>
        <c:crossAx val="494413952"/>
        <c:crosses val="autoZero"/>
        <c:auto val="1"/>
        <c:lblAlgn val="ctr"/>
        <c:lblOffset val="100"/>
        <c:noMultiLvlLbl val="0"/>
      </c:catAx>
      <c:valAx>
        <c:axId val="494413952"/>
        <c:scaling>
          <c:orientation val="minMax"/>
          <c:max val="830"/>
          <c:min val="620"/>
        </c:scaling>
        <c:delete val="0"/>
        <c:axPos val="l"/>
        <c:majorGridlines>
          <c:spPr>
            <a:ln>
              <a:solidFill>
                <a:schemeClr val="bg1">
                  <a:lumMod val="75000"/>
                </a:schemeClr>
              </a:solidFill>
            </a:ln>
          </c:spPr>
        </c:majorGridlines>
        <c:numFmt formatCode="_(* #,##0_);_(* \(#,##0\);_(* &quot;-&quot;_);_(@_)" sourceLinked="0"/>
        <c:majorTickMark val="none"/>
        <c:minorTickMark val="none"/>
        <c:tickLblPos val="nextTo"/>
        <c:spPr>
          <a:ln w="9525">
            <a:noFill/>
          </a:ln>
        </c:spPr>
        <c:txPr>
          <a:bodyPr/>
          <a:lstStyle/>
          <a:p>
            <a:pPr>
              <a:defRPr sz="1400"/>
            </a:pPr>
            <a:endParaRPr lang="en-US"/>
          </a:p>
        </c:txPr>
        <c:crossAx val="235434680"/>
        <c:crosses val="autoZero"/>
        <c:crossBetween val="midCat"/>
      </c:valAx>
    </c:plotArea>
    <c:plotVisOnly val="1"/>
    <c:dispBlanksAs val="gap"/>
    <c:showDLblsOverMax val="0"/>
  </c:chart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0288E98-14D7-0842-8FA0-2C47440DF459}" type="datetimeFigureOut">
              <a:rPr lang="en-US" smtClean="0"/>
              <a:t>4/6/2026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0E61333-1FC0-8349-98DB-A01B67AE851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95487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E61333-1FC0-8349-98DB-A01B67AE8514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43660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E61333-1FC0-8349-98DB-A01B67AE8514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80833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1B31EE-AA11-2E45-2578-2B044D959C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3C7D7DD-F2FC-7311-8298-CBCBC927F79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0072057-4737-906F-D6FD-4569AFD05F9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16CA2B0-3DA5-47C9-5B4E-30B7CE1744D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E61333-1FC0-8349-98DB-A01B67AE8514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244890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E61333-1FC0-8349-98DB-A01B67AE8514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210051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E61333-1FC0-8349-98DB-A01B67AE8514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644847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E2FEEA-BD02-5E1E-37C2-7829A55274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AA2C918-F549-089F-C3E9-C236A16589F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EEF3321-548B-1FE2-0C96-FC6D4A38670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FAFF057-765B-F868-290B-77E49337512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E61333-1FC0-8349-98DB-A01B67AE8514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443098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9C5D6C-40F5-78E9-4680-55E3FB1DBD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62030F7-8A15-064D-6A06-9A06CC5D49F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8EB964D-A847-9D5D-DF2C-03BB5C46DDD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7D86D58-BA69-CA56-D9BF-53F4331B99B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E61333-1FC0-8349-98DB-A01B67AE8514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609725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E7BFC5-9C83-A80C-C4C6-35CEF9E5BE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A1E851A-1F83-2978-1CA5-CE78ED14D50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E3C0363-8373-124D-586B-8FA75EB5957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DD3883-8670-B3F6-CCE3-B4A651D3D52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E61333-1FC0-8349-98DB-A01B67AE8514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377559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E77E2B-7CE8-E9EF-FDD0-485C3B8005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EEE82BF-434E-D403-529D-9D9C9B29DC4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75AF465-BE37-D41E-BAA8-E872B02795B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1DD8552-0173-13F0-2DE5-307C7056AF5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E61333-1FC0-8349-98DB-A01B67AE8514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32676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35C705-F882-33E4-461F-36D5BFECDC5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D5CDBF8-0F5B-17FA-8DE5-3F3CF246D53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676B92-2A81-57F2-1D47-E5F07EA873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601639-D3D4-6642-85A9-61AFA454BACA}" type="datetimeFigureOut">
              <a:rPr lang="en-US" smtClean="0"/>
              <a:t>4/6/2026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B9D033-31C3-9717-A39A-AEE837CAFD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5145A4-89B5-5CEC-4144-D1B95E3A17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5E124-68AD-0C41-9FBE-EDF023EF526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80101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E1B8A7-56C3-DA07-D4DE-83445A462C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79ACE3-A3E6-6692-C9DB-F5C10458A8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3A9CD6-632F-44DD-CD7D-A9C3E30233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601639-D3D4-6642-85A9-61AFA454BACA}" type="datetimeFigureOut">
              <a:rPr lang="en-US" smtClean="0"/>
              <a:t>4/6/2026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FD3326-56EE-51CC-DADD-64486DA099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CF4E79-A2B6-6234-94BC-425D07F3AA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5E124-68AD-0C41-9FBE-EDF023EF526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03613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D77CC9-0F24-FF81-9A7F-6212465E0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463DF60-96B9-5CA3-5AD9-ABF227625B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5AA1A2-53EC-AABD-4F96-A1871050E3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601639-D3D4-6642-85A9-61AFA454BACA}" type="datetimeFigureOut">
              <a:rPr lang="en-US" smtClean="0"/>
              <a:t>4/6/2026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82ACCD-D9C9-E87A-2391-CECE101DAE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22D6E0-C12E-ED28-8973-D70B3D581E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5E124-68AD-0C41-9FBE-EDF023EF526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06129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0EEFA4-42AE-38B4-6125-892470CB71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BC68CF-E029-88F4-6C94-030EAA457D4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066F815-5290-2FE2-92DE-DFD7BAE22AE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07507A1-EEAF-2A57-4758-C764F0CE40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601639-D3D4-6642-85A9-61AFA454BACA}" type="datetimeFigureOut">
              <a:rPr lang="en-US" smtClean="0"/>
              <a:t>4/6/2026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3FF2996-23BF-2864-D93D-1E256903BB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0DDBEB8-FDBF-FE6C-2A8B-5AA6954483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5E124-68AD-0C41-9FBE-EDF023EF526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76029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92B22E-DE49-A666-A9E9-E5AFF523DD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5C40AE2-EADC-7AF8-8475-4F5216D0BA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8C24185-A3AC-144A-CF65-303CE8F5D6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40978B8-8EB4-C41D-DF22-E33F64D6CE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030471B-BAE4-185E-DAD1-641ED7304FA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B4F3400-C376-A496-CC8C-1667A0BE2E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601639-D3D4-6642-85A9-61AFA454BACA}" type="datetimeFigureOut">
              <a:rPr lang="en-US" smtClean="0"/>
              <a:t>4/6/2026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104A2D0-68E5-3E21-742E-D8F30A5C92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12809FE-2A9A-36B4-CD23-AAD11FDF16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5E124-68AD-0C41-9FBE-EDF023EF526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90144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1C1070-9738-B152-F99E-B5C8147D14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35D861D-B393-DBAF-2DAA-34D4D58E8E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601639-D3D4-6642-85A9-61AFA454BACA}" type="datetimeFigureOut">
              <a:rPr lang="en-US" smtClean="0"/>
              <a:t>4/6/2026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B408C21-BA2E-2040-4A24-AB61A18036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108DA6E-DB82-C2B3-FE0E-C5AB4218D7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5E124-68AD-0C41-9FBE-EDF023EF526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22716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AEC93D8-02BA-596E-0FF2-676EC3A5C0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601639-D3D4-6642-85A9-61AFA454BACA}" type="datetimeFigureOut">
              <a:rPr lang="en-US" smtClean="0"/>
              <a:t>4/6/2026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01F7F95-B1EF-F893-73BE-2841D1A4C3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818CE65-FC41-5F52-15EB-10C7DEDFAF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5E124-68AD-0C41-9FBE-EDF023EF526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42452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0EADBF-29C4-961F-E46F-69B3A78789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F5E0B1-4498-0F86-43F8-2CFCEABE58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3700C8-1285-239E-3A14-334E92F1454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41E3B4D-7952-C0B9-AA1D-22F1C9F8F9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601639-D3D4-6642-85A9-61AFA454BACA}" type="datetimeFigureOut">
              <a:rPr lang="en-US" smtClean="0"/>
              <a:t>4/6/2026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205B7D0-FC98-4715-C170-7ECE9328D2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FA2C1A0-7B73-8030-76B2-4BE0023E11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5E124-68AD-0C41-9FBE-EDF023EF526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30050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0D3213-6678-3B4B-F13B-ADC654A4DD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4769B18-D081-6364-2CB5-C3B4755CF7A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0E578A-818C-EA48-7F2B-B1B64BA28E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0E7DC3-268D-F77D-8B48-0E771DDE2D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601639-D3D4-6642-85A9-61AFA454BACA}" type="datetimeFigureOut">
              <a:rPr lang="en-US" smtClean="0"/>
              <a:t>4/6/2026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C73A33B-71ED-1DBB-9E50-E0C3F6BD36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5644FD7-C919-E019-5A61-A644138E50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5E124-68AD-0C41-9FBE-EDF023EF526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71708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A71C0A-867A-1F7D-EEDA-245CC6BF75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9B6527A-468E-9C1B-6112-B31E312F3DE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A50E7E-582C-2609-9717-BB6183CC28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601639-D3D4-6642-85A9-61AFA454BACA}" type="datetimeFigureOut">
              <a:rPr lang="en-US" smtClean="0"/>
              <a:t>4/6/2026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F887F7-E695-DE57-275E-9FB28FEA3B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538877-BB0B-CFEF-C0F1-7228AA1C3C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5E124-68AD-0C41-9FBE-EDF023EF526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54342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0129137-651B-D9B1-DBB3-2E28F6FE34C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69954E9-897C-2CD3-DB0D-BE72E73DB80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39CAF5-59C3-60D7-8F1C-8160D4A26D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601639-D3D4-6642-85A9-61AFA454BACA}" type="datetimeFigureOut">
              <a:rPr lang="en-US" smtClean="0"/>
              <a:t>4/6/2026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301264-C8FD-DA12-5D9B-CBCE7D07C1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D016F7-FE65-87FF-6BE6-6BBC43CF19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5E124-68AD-0C41-9FBE-EDF023EF526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8649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244C90C-4735-BBA2-5C29-034EE82928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7DDC71D-6DE1-1B30-3C79-EE69FFF7B4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5F8A3C-A548-CA0F-AE62-2B8057C478F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1601639-D3D4-6642-85A9-61AFA454BACA}" type="datetimeFigureOut">
              <a:rPr lang="en-US" smtClean="0"/>
              <a:t>4/6/2026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837533-8E9F-78A7-9D85-85B56558398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C29F5C-50A0-1C75-0542-7B5D563F09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A45E124-68AD-0C41-9FBE-EDF023EF526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44122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svg"/><Relationship Id="rId4" Type="http://schemas.openxmlformats.org/officeDocument/2006/relationships/image" Target="../media/image4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3" Type="http://schemas.openxmlformats.org/officeDocument/2006/relationships/image" Target="../media/image7.svg"/><Relationship Id="rId7" Type="http://schemas.openxmlformats.org/officeDocument/2006/relationships/image" Target="../media/image11.sv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svg"/><Relationship Id="rId5" Type="http://schemas.openxmlformats.org/officeDocument/2006/relationships/image" Target="../media/image9.svg"/><Relationship Id="rId4" Type="http://schemas.openxmlformats.org/officeDocument/2006/relationships/image" Target="../media/image8.svg"/><Relationship Id="rId9" Type="http://schemas.openxmlformats.org/officeDocument/2006/relationships/image" Target="../media/image13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000" b="-19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1ECA28E-FEA6-10C8-0845-544B584268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60E023C-B4D5-ADF8-F9DF-9FEE2DDF3508}"/>
              </a:ext>
            </a:extLst>
          </p:cNvPr>
          <p:cNvSpPr/>
          <p:nvPr/>
        </p:nvSpPr>
        <p:spPr>
          <a:xfrm>
            <a:off x="0" y="2184816"/>
            <a:ext cx="12192000" cy="2488368"/>
          </a:xfrm>
          <a:prstGeom prst="rect">
            <a:avLst/>
          </a:prstGeom>
          <a:gradFill>
            <a:gsLst>
              <a:gs pos="0">
                <a:srgbClr val="3E3C3F"/>
              </a:gs>
              <a:gs pos="41000">
                <a:srgbClr val="3E3C3F">
                  <a:alpha val="69865"/>
                </a:srgbClr>
              </a:gs>
              <a:gs pos="64000">
                <a:srgbClr val="3E3C3F"/>
              </a:gs>
              <a:gs pos="100000">
                <a:srgbClr val="43771F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3741BD0-AF7E-90C9-6C1F-931D89334B6F}"/>
              </a:ext>
            </a:extLst>
          </p:cNvPr>
          <p:cNvSpPr/>
          <p:nvPr/>
        </p:nvSpPr>
        <p:spPr>
          <a:xfrm>
            <a:off x="1154246" y="970613"/>
            <a:ext cx="5531371" cy="4916773"/>
          </a:xfrm>
          <a:prstGeom prst="rect">
            <a:avLst/>
          </a:prstGeom>
          <a:solidFill>
            <a:srgbClr val="F9F9F9"/>
          </a:solidFill>
          <a:ln w="190500">
            <a:solidFill>
              <a:srgbClr val="43771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861660A-4996-A023-9CD2-1B993F47F3E4}"/>
              </a:ext>
            </a:extLst>
          </p:cNvPr>
          <p:cNvSpPr txBox="1"/>
          <p:nvPr/>
        </p:nvSpPr>
        <p:spPr>
          <a:xfrm>
            <a:off x="7023233" y="2805751"/>
            <a:ext cx="4586990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4500"/>
              </a:lnSpc>
            </a:pPr>
            <a:r>
              <a:rPr lang="en-US" sz="4800" dirty="0">
                <a:solidFill>
                  <a:schemeClr val="bg1"/>
                </a:solidFill>
                <a:latin typeface="Franklin Gothic Medium" panose="020B0603020102020204" pitchFamily="34" charset="0"/>
                <a:cs typeface="ADLaM Display" panose="020F0502020204030204" pitchFamily="34" charset="0"/>
              </a:rPr>
              <a:t>Board</a:t>
            </a:r>
            <a:br>
              <a:rPr lang="en-US" sz="4800" dirty="0">
                <a:solidFill>
                  <a:schemeClr val="bg1"/>
                </a:solidFill>
                <a:latin typeface="Franklin Gothic Medium" panose="020B0603020102020204" pitchFamily="34" charset="0"/>
                <a:cs typeface="ADLaM Display" panose="020F0502020204030204" pitchFamily="34" charset="0"/>
              </a:rPr>
            </a:br>
            <a:r>
              <a:rPr lang="en-US" sz="4800" dirty="0">
                <a:solidFill>
                  <a:schemeClr val="bg1"/>
                </a:solidFill>
                <a:latin typeface="Franklin Gothic Medium" panose="020B0603020102020204" pitchFamily="34" charset="0"/>
                <a:cs typeface="ADLaM Display" panose="020F0502020204030204" pitchFamily="34" charset="0"/>
              </a:rPr>
              <a:t>Report</a:t>
            </a:r>
          </a:p>
        </p:txBody>
      </p:sp>
      <p:pic>
        <p:nvPicPr>
          <p:cNvPr id="8" name="Picture 7" descr="A green tree with black background&#10;&#10;Description automatically generated">
            <a:extLst>
              <a:ext uri="{FF2B5EF4-FFF2-40B4-BE49-F238E27FC236}">
                <a16:creationId xmlns:a16="http://schemas.microsoft.com/office/drawing/2014/main" id="{83F8B833-D417-3D61-D19F-43A07889CBD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76005"/>
          <a:stretch/>
        </p:blipFill>
        <p:spPr>
          <a:xfrm>
            <a:off x="1457271" y="4935070"/>
            <a:ext cx="4915268" cy="810857"/>
          </a:xfrm>
          <a:prstGeom prst="rect">
            <a:avLst/>
          </a:prstGeom>
        </p:spPr>
      </p:pic>
      <p:pic>
        <p:nvPicPr>
          <p:cNvPr id="9" name="Picture 8" descr="A green tree with black background&#10;&#10;Description automatically generated">
            <a:extLst>
              <a:ext uri="{FF2B5EF4-FFF2-40B4-BE49-F238E27FC236}">
                <a16:creationId xmlns:a16="http://schemas.microsoft.com/office/drawing/2014/main" id="{576D1B78-84AB-8A6F-7363-4EBD7201561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21938"/>
          <a:stretch/>
        </p:blipFill>
        <p:spPr>
          <a:xfrm>
            <a:off x="469160" y="1236575"/>
            <a:ext cx="6891490" cy="3698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46727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E3C3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TextBox 100">
            <a:extLst>
              <a:ext uri="{FF2B5EF4-FFF2-40B4-BE49-F238E27FC236}">
                <a16:creationId xmlns:a16="http://schemas.microsoft.com/office/drawing/2014/main" id="{E65876F3-02A4-5DFF-46AD-FB92431BEA5C}"/>
              </a:ext>
            </a:extLst>
          </p:cNvPr>
          <p:cNvSpPr txBox="1"/>
          <p:nvPr/>
        </p:nvSpPr>
        <p:spPr>
          <a:xfrm>
            <a:off x="1327552" y="362527"/>
            <a:ext cx="989249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>
                <a:solidFill>
                  <a:schemeClr val="bg1"/>
                </a:solidFill>
                <a:effectLst/>
                <a:latin typeface="Franklin Gothic Medium" panose="020B0603020102020204" pitchFamily="34" charset="0"/>
              </a:rPr>
              <a:t>Executive Management Team</a:t>
            </a:r>
            <a:endParaRPr lang="en-US" sz="4800" dirty="0">
              <a:solidFill>
                <a:schemeClr val="bg1"/>
              </a:solidFill>
              <a:latin typeface="Franklin Gothic Medium" panose="020B0603020102020204" pitchFamily="34" charset="0"/>
              <a:cs typeface="ADLaM Display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20798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75000"/>
            <a:lumOff val="2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13CF6A5-DD2F-2554-AF5C-B227FD46E3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3" descr="A tree in a field&#10;&#10;Description automatically generated">
            <a:extLst>
              <a:ext uri="{FF2B5EF4-FFF2-40B4-BE49-F238E27FC236}">
                <a16:creationId xmlns:a16="http://schemas.microsoft.com/office/drawing/2014/main" id="{C0DC850E-968A-B6ED-B38F-AEFD56E04017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</a:blip>
          <a:srcRect l="4427" t="2858" b="7515"/>
          <a:stretch/>
        </p:blipFill>
        <p:spPr>
          <a:xfrm flipH="1">
            <a:off x="355603" y="248194"/>
            <a:ext cx="11493497" cy="6287777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B5FA5F77-B612-78AB-2F80-7BDE42C4FE38}"/>
              </a:ext>
            </a:extLst>
          </p:cNvPr>
          <p:cNvSpPr txBox="1"/>
          <p:nvPr/>
        </p:nvSpPr>
        <p:spPr>
          <a:xfrm>
            <a:off x="3277739" y="2226220"/>
            <a:ext cx="25776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3E3C3F"/>
                </a:solidFill>
                <a:effectLst/>
                <a:latin typeface="Franklin Gothic Medium" panose="020B0603020102020204" pitchFamily="34" charset="0"/>
              </a:rPr>
              <a:t>ASSETS</a:t>
            </a:r>
            <a:endParaRPr lang="en-US" sz="2800" dirty="0">
              <a:solidFill>
                <a:srgbClr val="3E3C3F"/>
              </a:solidFill>
              <a:latin typeface="Franklin Gothic Medium" panose="020B0603020102020204" pitchFamily="34" charset="0"/>
              <a:cs typeface="ADLaM Display" panose="020F0502020204030204" pitchFamily="34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1035A252-A584-C914-88BA-296CDB1FD58B}"/>
              </a:ext>
            </a:extLst>
          </p:cNvPr>
          <p:cNvSpPr txBox="1"/>
          <p:nvPr/>
        </p:nvSpPr>
        <p:spPr>
          <a:xfrm>
            <a:off x="2827965" y="1526674"/>
            <a:ext cx="28216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>
                <a:solidFill>
                  <a:srgbClr val="3E3C3F"/>
                </a:solidFill>
                <a:effectLst/>
                <a:latin typeface="Franklin Gothic Medium" panose="020B0603020102020204" pitchFamily="34" charset="0"/>
              </a:rPr>
              <a:t>781M</a:t>
            </a:r>
            <a:endParaRPr lang="en-US" sz="5400" dirty="0">
              <a:solidFill>
                <a:srgbClr val="3E3C3F"/>
              </a:solidFill>
              <a:latin typeface="Franklin Gothic Medium" panose="020B0603020102020204" pitchFamily="34" charset="0"/>
              <a:cs typeface="ADLaM Display" panose="020F0502020204030204" pitchFamily="34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71F3F521-87C5-EB4D-8BA8-6A05FF929F9E}"/>
              </a:ext>
            </a:extLst>
          </p:cNvPr>
          <p:cNvSpPr txBox="1"/>
          <p:nvPr/>
        </p:nvSpPr>
        <p:spPr>
          <a:xfrm>
            <a:off x="6243473" y="2226220"/>
            <a:ext cx="25928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3E3C3F"/>
                </a:solidFill>
                <a:effectLst/>
                <a:latin typeface="Franklin Gothic Medium" panose="020B0603020102020204" pitchFamily="34" charset="0"/>
              </a:rPr>
              <a:t>LOANS</a:t>
            </a:r>
            <a:endParaRPr lang="en-US" sz="2800" dirty="0">
              <a:solidFill>
                <a:srgbClr val="3E3C3F"/>
              </a:solidFill>
              <a:latin typeface="Franklin Gothic Medium" panose="020B0603020102020204" pitchFamily="34" charset="0"/>
              <a:cs typeface="ADLaM Display" panose="020F0502020204030204" pitchFamily="34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90E55E9A-38DE-74F9-11A7-722A92D327DA}"/>
              </a:ext>
            </a:extLst>
          </p:cNvPr>
          <p:cNvSpPr txBox="1"/>
          <p:nvPr/>
        </p:nvSpPr>
        <p:spPr>
          <a:xfrm>
            <a:off x="5729066" y="1526674"/>
            <a:ext cx="285582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>
                <a:solidFill>
                  <a:srgbClr val="3E3C3F"/>
                </a:solidFill>
                <a:effectLst/>
                <a:latin typeface="Franklin Gothic Medium" panose="020B0603020102020204" pitchFamily="34" charset="0"/>
              </a:rPr>
              <a:t>628M</a:t>
            </a:r>
            <a:endParaRPr lang="en-US" sz="5400" dirty="0">
              <a:solidFill>
                <a:srgbClr val="3E3C3F"/>
              </a:solidFill>
              <a:latin typeface="Franklin Gothic Medium" panose="020B0603020102020204" pitchFamily="34" charset="0"/>
              <a:cs typeface="ADLaM Display" panose="020F0502020204030204" pitchFamily="34" charset="0"/>
            </a:endParaRPr>
          </a:p>
        </p:txBody>
      </p: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E1B6C64B-0BB6-B2C3-29B8-E2ACDAFA89EE}"/>
              </a:ext>
            </a:extLst>
          </p:cNvPr>
          <p:cNvCxnSpPr>
            <a:cxnSpLocks/>
          </p:cNvCxnSpPr>
          <p:nvPr/>
        </p:nvCxnSpPr>
        <p:spPr>
          <a:xfrm>
            <a:off x="1347537" y="3348790"/>
            <a:ext cx="9211377" cy="0"/>
          </a:xfrm>
          <a:prstGeom prst="line">
            <a:avLst/>
          </a:prstGeom>
          <a:ln w="38100">
            <a:solidFill>
              <a:srgbClr val="3E3C3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0" name="Graphic 89" descr="Cursor with solid fill">
            <a:extLst>
              <a:ext uri="{FF2B5EF4-FFF2-40B4-BE49-F238E27FC236}">
                <a16:creationId xmlns:a16="http://schemas.microsoft.com/office/drawing/2014/main" id="{273E6C86-0389-67DF-A9E4-26DC257E74F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2720930">
            <a:off x="4917039" y="1538658"/>
            <a:ext cx="1172181" cy="1172181"/>
          </a:xfrm>
          <a:prstGeom prst="rect">
            <a:avLst/>
          </a:prstGeom>
        </p:spPr>
      </p:pic>
      <p:pic>
        <p:nvPicPr>
          <p:cNvPr id="98" name="Graphic 97" descr="Cursor with solid fill">
            <a:extLst>
              <a:ext uri="{FF2B5EF4-FFF2-40B4-BE49-F238E27FC236}">
                <a16:creationId xmlns:a16="http://schemas.microsoft.com/office/drawing/2014/main" id="{2EA377F7-93E8-77FB-4C88-E50E6A6867F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2720930">
            <a:off x="7835213" y="1538658"/>
            <a:ext cx="1172181" cy="1172181"/>
          </a:xfrm>
          <a:prstGeom prst="rect">
            <a:avLst/>
          </a:prstGeom>
        </p:spPr>
      </p:pic>
      <p:sp>
        <p:nvSpPr>
          <p:cNvPr id="101" name="TextBox 100">
            <a:extLst>
              <a:ext uri="{FF2B5EF4-FFF2-40B4-BE49-F238E27FC236}">
                <a16:creationId xmlns:a16="http://schemas.microsoft.com/office/drawing/2014/main" id="{BE72A225-E62C-D974-42E3-B8A85CB3BF0C}"/>
              </a:ext>
            </a:extLst>
          </p:cNvPr>
          <p:cNvSpPr txBox="1"/>
          <p:nvPr/>
        </p:nvSpPr>
        <p:spPr>
          <a:xfrm>
            <a:off x="374456" y="3810554"/>
            <a:ext cx="11506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rgbClr val="3E3C3F"/>
                </a:solidFill>
                <a:latin typeface="Franklin Gothic Medium" panose="020B0603020102020204" pitchFamily="34" charset="0"/>
              </a:rPr>
              <a:t>Sharp decline in…</a:t>
            </a:r>
            <a:endParaRPr lang="en-US" sz="4400" dirty="0">
              <a:solidFill>
                <a:srgbClr val="3E3C3F"/>
              </a:solidFill>
              <a:latin typeface="Franklin Gothic Medium" panose="020B0603020102020204" pitchFamily="34" charset="0"/>
              <a:cs typeface="ADLaM Display" panose="020F0502020204030204" pitchFamily="34" charset="0"/>
            </a:endParaRPr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9E140C78-48B9-745B-B354-AE408B6CFC31}"/>
              </a:ext>
            </a:extLst>
          </p:cNvPr>
          <p:cNvSpPr txBox="1"/>
          <p:nvPr/>
        </p:nvSpPr>
        <p:spPr>
          <a:xfrm>
            <a:off x="3944048" y="5307874"/>
            <a:ext cx="16957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3E3C3F"/>
                </a:solidFill>
                <a:effectLst/>
                <a:latin typeface="Franklin Gothic Medium" panose="020B0603020102020204" pitchFamily="34" charset="0"/>
              </a:rPr>
              <a:t>ROA</a:t>
            </a:r>
            <a:endParaRPr lang="en-US" sz="2800" dirty="0">
              <a:solidFill>
                <a:srgbClr val="3E3C3F"/>
              </a:solidFill>
              <a:latin typeface="Franklin Gothic Medium" panose="020B0603020102020204" pitchFamily="34" charset="0"/>
              <a:cs typeface="ADLaM Display" panose="020F0502020204030204" pitchFamily="34" charset="0"/>
            </a:endParaRPr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7B8C4660-EA31-CE18-3733-1773AEC70411}"/>
              </a:ext>
            </a:extLst>
          </p:cNvPr>
          <p:cNvSpPr txBox="1"/>
          <p:nvPr/>
        </p:nvSpPr>
        <p:spPr>
          <a:xfrm>
            <a:off x="2787137" y="4594229"/>
            <a:ext cx="28216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>
                <a:solidFill>
                  <a:srgbClr val="3E3C3F"/>
                </a:solidFill>
                <a:latin typeface="Franklin Gothic Medium" panose="020B0603020102020204" pitchFamily="34" charset="0"/>
                <a:cs typeface="ADLaM Display" panose="020F0502020204030204" pitchFamily="34" charset="0"/>
              </a:rPr>
              <a:t>0.24%</a:t>
            </a:r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B05B3209-DC81-975F-2967-ECA292254EB7}"/>
              </a:ext>
            </a:extLst>
          </p:cNvPr>
          <p:cNvSpPr txBox="1"/>
          <p:nvPr/>
        </p:nvSpPr>
        <p:spPr>
          <a:xfrm>
            <a:off x="7058666" y="5307874"/>
            <a:ext cx="11672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3E3C3F"/>
                </a:solidFill>
                <a:effectLst/>
                <a:latin typeface="Franklin Gothic Medium" panose="020B0603020102020204" pitchFamily="34" charset="0"/>
              </a:rPr>
              <a:t>ROE</a:t>
            </a:r>
            <a:endParaRPr lang="en-US" sz="2800" dirty="0">
              <a:solidFill>
                <a:srgbClr val="3E3C3F"/>
              </a:solidFill>
              <a:latin typeface="Franklin Gothic Medium" panose="020B0603020102020204" pitchFamily="34" charset="0"/>
              <a:cs typeface="ADLaM Display" panose="020F0502020204030204" pitchFamily="34" charset="0"/>
            </a:endParaRPr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id="{8FA4A22A-CB2D-4DAD-2F17-18E13D6EB48B}"/>
              </a:ext>
            </a:extLst>
          </p:cNvPr>
          <p:cNvSpPr txBox="1"/>
          <p:nvPr/>
        </p:nvSpPr>
        <p:spPr>
          <a:xfrm>
            <a:off x="5581738" y="4594229"/>
            <a:ext cx="285582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>
                <a:solidFill>
                  <a:srgbClr val="3E3C3F"/>
                </a:solidFill>
                <a:effectLst/>
                <a:latin typeface="Franklin Gothic Medium" panose="020B0603020102020204" pitchFamily="34" charset="0"/>
              </a:rPr>
              <a:t>3.85%</a:t>
            </a:r>
            <a:endParaRPr lang="en-US" sz="5400" dirty="0">
              <a:solidFill>
                <a:srgbClr val="3E3C3F"/>
              </a:solidFill>
              <a:latin typeface="Franklin Gothic Medium" panose="020B0603020102020204" pitchFamily="34" charset="0"/>
              <a:cs typeface="ADLaM Display" panose="020F0502020204030204" pitchFamily="34" charset="0"/>
            </a:endParaRPr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E8D37E8F-C29B-91E4-388D-CC345FC5326C}"/>
              </a:ext>
            </a:extLst>
          </p:cNvPr>
          <p:cNvSpPr txBox="1"/>
          <p:nvPr/>
        </p:nvSpPr>
        <p:spPr>
          <a:xfrm>
            <a:off x="9616217" y="5307874"/>
            <a:ext cx="15994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3E3C3F"/>
                </a:solidFill>
                <a:effectLst/>
                <a:latin typeface="Franklin Gothic Medium" panose="020B0603020102020204" pitchFamily="34" charset="0"/>
              </a:rPr>
              <a:t>NIM</a:t>
            </a:r>
            <a:endParaRPr lang="en-US" sz="2800" dirty="0">
              <a:solidFill>
                <a:srgbClr val="3E3C3F"/>
              </a:solidFill>
              <a:latin typeface="Franklin Gothic Medium" panose="020B0603020102020204" pitchFamily="34" charset="0"/>
              <a:cs typeface="ADLaM Display" panose="020F0502020204030204" pitchFamily="34" charset="0"/>
            </a:endParaRPr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799AF2C3-8D7F-6C35-F862-3CFE3D66BF98}"/>
              </a:ext>
            </a:extLst>
          </p:cNvPr>
          <p:cNvSpPr txBox="1"/>
          <p:nvPr/>
        </p:nvSpPr>
        <p:spPr>
          <a:xfrm>
            <a:off x="8362709" y="4594229"/>
            <a:ext cx="283729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>
                <a:solidFill>
                  <a:srgbClr val="3E3C3F"/>
                </a:solidFill>
                <a:effectLst/>
                <a:latin typeface="Franklin Gothic Medium" panose="020B0603020102020204" pitchFamily="34" charset="0"/>
              </a:rPr>
              <a:t>3.24%</a:t>
            </a:r>
            <a:endParaRPr lang="en-US" sz="5400" dirty="0">
              <a:solidFill>
                <a:srgbClr val="3E3C3F"/>
              </a:solidFill>
              <a:latin typeface="Franklin Gothic Medium" panose="020B0603020102020204" pitchFamily="34" charset="0"/>
              <a:cs typeface="ADLaM Display" panose="020F0502020204030204" pitchFamily="34" charset="0"/>
            </a:endParaRPr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22883BEF-CB44-6547-DD12-7D51FD24C785}"/>
              </a:ext>
            </a:extLst>
          </p:cNvPr>
          <p:cNvSpPr txBox="1"/>
          <p:nvPr/>
        </p:nvSpPr>
        <p:spPr>
          <a:xfrm>
            <a:off x="494313" y="5307874"/>
            <a:ext cx="26879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3E3C3F"/>
                </a:solidFill>
                <a:effectLst/>
                <a:latin typeface="Franklin Gothic Medium" panose="020B0603020102020204" pitchFamily="34" charset="0"/>
              </a:rPr>
              <a:t>INCOME</a:t>
            </a:r>
            <a:endParaRPr lang="en-US" sz="2800" dirty="0">
              <a:solidFill>
                <a:srgbClr val="3E3C3F"/>
              </a:solidFill>
              <a:latin typeface="Franklin Gothic Medium" panose="020B0603020102020204" pitchFamily="34" charset="0"/>
              <a:cs typeface="ADLaM Display" panose="020F0502020204030204" pitchFamily="34" charset="0"/>
            </a:endParaRPr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id="{24C6D7D9-026C-432A-B133-355BDF5BA7DE}"/>
              </a:ext>
            </a:extLst>
          </p:cNvPr>
          <p:cNvSpPr txBox="1"/>
          <p:nvPr/>
        </p:nvSpPr>
        <p:spPr>
          <a:xfrm>
            <a:off x="147585" y="4594229"/>
            <a:ext cx="283729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>
                <a:solidFill>
                  <a:srgbClr val="3E3C3F"/>
                </a:solidFill>
                <a:effectLst/>
                <a:latin typeface="Franklin Gothic Medium" panose="020B0603020102020204" pitchFamily="34" charset="0"/>
              </a:rPr>
              <a:t>458K</a:t>
            </a:r>
            <a:endParaRPr lang="en-US" sz="5400" dirty="0">
              <a:solidFill>
                <a:srgbClr val="3E3C3F"/>
              </a:solidFill>
              <a:latin typeface="Franklin Gothic Medium" panose="020B0603020102020204" pitchFamily="34" charset="0"/>
              <a:cs typeface="ADLaM Display" panose="020F0502020204030204" pitchFamily="34" charset="0"/>
            </a:endParaRPr>
          </a:p>
        </p:txBody>
      </p:sp>
      <p:pic>
        <p:nvPicPr>
          <p:cNvPr id="118" name="Graphic 117" descr="Cursor with solid fill">
            <a:extLst>
              <a:ext uri="{FF2B5EF4-FFF2-40B4-BE49-F238E27FC236}">
                <a16:creationId xmlns:a16="http://schemas.microsoft.com/office/drawing/2014/main" id="{7960731A-7D31-89C8-BB35-BD7F2EC31B4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3456326">
            <a:off x="2163683" y="4649846"/>
            <a:ext cx="1172181" cy="1172181"/>
          </a:xfrm>
          <a:prstGeom prst="rect">
            <a:avLst/>
          </a:prstGeom>
        </p:spPr>
      </p:pic>
      <p:pic>
        <p:nvPicPr>
          <p:cNvPr id="119" name="Graphic 118" descr="Cursor with solid fill">
            <a:extLst>
              <a:ext uri="{FF2B5EF4-FFF2-40B4-BE49-F238E27FC236}">
                <a16:creationId xmlns:a16="http://schemas.microsoft.com/office/drawing/2014/main" id="{A667D2D9-6C1E-C88C-4E7C-A234FB27EA0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3456326">
            <a:off x="4936769" y="4649846"/>
            <a:ext cx="1172181" cy="1172181"/>
          </a:xfrm>
          <a:prstGeom prst="rect">
            <a:avLst/>
          </a:prstGeom>
        </p:spPr>
      </p:pic>
      <p:pic>
        <p:nvPicPr>
          <p:cNvPr id="120" name="Graphic 119" descr="Cursor with solid fill">
            <a:extLst>
              <a:ext uri="{FF2B5EF4-FFF2-40B4-BE49-F238E27FC236}">
                <a16:creationId xmlns:a16="http://schemas.microsoft.com/office/drawing/2014/main" id="{9983191D-080B-1835-134F-3633A4E4AD2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3456326">
            <a:off x="10502617" y="4649846"/>
            <a:ext cx="1172181" cy="1172181"/>
          </a:xfrm>
          <a:prstGeom prst="rect">
            <a:avLst/>
          </a:prstGeom>
        </p:spPr>
      </p:pic>
      <p:pic>
        <p:nvPicPr>
          <p:cNvPr id="121" name="Graphic 120" descr="Cursor with solid fill">
            <a:extLst>
              <a:ext uri="{FF2B5EF4-FFF2-40B4-BE49-F238E27FC236}">
                <a16:creationId xmlns:a16="http://schemas.microsoft.com/office/drawing/2014/main" id="{9E6EBEDC-E071-9527-E13B-9D54E95F51C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3456326">
            <a:off x="7750302" y="4649846"/>
            <a:ext cx="1172181" cy="1172181"/>
          </a:xfrm>
          <a:prstGeom prst="rect">
            <a:avLst/>
          </a:prstGeom>
        </p:spPr>
      </p:pic>
      <p:sp>
        <p:nvSpPr>
          <p:cNvPr id="122" name="TextBox 121">
            <a:extLst>
              <a:ext uri="{FF2B5EF4-FFF2-40B4-BE49-F238E27FC236}">
                <a16:creationId xmlns:a16="http://schemas.microsoft.com/office/drawing/2014/main" id="{A0364342-0D9D-83C4-2863-1BF4A23DE310}"/>
              </a:ext>
            </a:extLst>
          </p:cNvPr>
          <p:cNvSpPr txBox="1"/>
          <p:nvPr/>
        </p:nvSpPr>
        <p:spPr>
          <a:xfrm>
            <a:off x="369086" y="663989"/>
            <a:ext cx="11506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rgbClr val="3E3C3F"/>
                </a:solidFill>
                <a:latin typeface="Franklin Gothic Medium" panose="020B0603020102020204" pitchFamily="34" charset="0"/>
              </a:rPr>
              <a:t>Rapid increase in…</a:t>
            </a:r>
            <a:endParaRPr lang="en-US" sz="4400" dirty="0">
              <a:solidFill>
                <a:srgbClr val="3E3C3F"/>
              </a:solidFill>
              <a:latin typeface="Franklin Gothic Medium" panose="020B0603020102020204" pitchFamily="34" charset="0"/>
              <a:cs typeface="ADLaM Display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02159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E3C3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9C050F4-8FC8-C998-E28D-CA73304F4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5456885-7587-FFB7-BC06-039BCF5EC59C}"/>
              </a:ext>
            </a:extLst>
          </p:cNvPr>
          <p:cNvSpPr/>
          <p:nvPr/>
        </p:nvSpPr>
        <p:spPr>
          <a:xfrm>
            <a:off x="567160" y="532434"/>
            <a:ext cx="10984374" cy="572946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A32C52D-CEA1-2D6B-D517-EBE2A7F9EC44}"/>
              </a:ext>
            </a:extLst>
          </p:cNvPr>
          <p:cNvSpPr/>
          <p:nvPr/>
        </p:nvSpPr>
        <p:spPr>
          <a:xfrm>
            <a:off x="765859" y="721486"/>
            <a:ext cx="10623630" cy="5343648"/>
          </a:xfrm>
          <a:prstGeom prst="rect">
            <a:avLst/>
          </a:prstGeom>
          <a:blipFill>
            <a:blip r:embed="rId3"/>
            <a:stretch>
              <a:fillRect l="-20000" t="-8000" r="-23000" b="-8000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C805E45-CC3C-89E8-6998-8E6595C461B9}"/>
              </a:ext>
            </a:extLst>
          </p:cNvPr>
          <p:cNvSpPr/>
          <p:nvPr/>
        </p:nvSpPr>
        <p:spPr>
          <a:xfrm>
            <a:off x="1111170" y="1018573"/>
            <a:ext cx="9931078" cy="4745620"/>
          </a:xfrm>
          <a:prstGeom prst="rect">
            <a:avLst/>
          </a:prstGeom>
          <a:solidFill>
            <a:srgbClr val="3E3C3F">
              <a:alpha val="95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FEEBA1F-5BF1-26EA-884D-8BDE18564AE4}"/>
              </a:ext>
            </a:extLst>
          </p:cNvPr>
          <p:cNvSpPr txBox="1"/>
          <p:nvPr/>
        </p:nvSpPr>
        <p:spPr>
          <a:xfrm>
            <a:off x="1847819" y="2726858"/>
            <a:ext cx="336822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>
                <a:solidFill>
                  <a:schemeClr val="bg1"/>
                </a:solidFill>
                <a:effectLst/>
                <a:latin typeface="Franklin Gothic Medium" panose="020B0603020102020204" pitchFamily="34" charset="0"/>
              </a:rPr>
              <a:t>Strategic Priorities</a:t>
            </a:r>
            <a:endParaRPr lang="en-US" sz="4800" dirty="0">
              <a:solidFill>
                <a:schemeClr val="bg1"/>
              </a:solidFill>
              <a:latin typeface="Franklin Gothic Medium" panose="020B0603020102020204" pitchFamily="34" charset="0"/>
              <a:cs typeface="ADLaM Display" panose="020F050202020403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2904703-84F1-A7F0-681F-130F83C8B544}"/>
              </a:ext>
            </a:extLst>
          </p:cNvPr>
          <p:cNvSpPr txBox="1"/>
          <p:nvPr/>
        </p:nvSpPr>
        <p:spPr>
          <a:xfrm>
            <a:off x="5662071" y="2787603"/>
            <a:ext cx="44721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chemeClr val="bg1"/>
                </a:solidFill>
                <a:effectLst/>
                <a:latin typeface="Franklin Gothic Book" panose="020B0503020102020204" pitchFamily="34" charset="0"/>
              </a:rPr>
              <a:t>Reduce Risk</a:t>
            </a:r>
            <a:endParaRPr lang="en-US" sz="4000" b="1" dirty="0">
              <a:solidFill>
                <a:schemeClr val="bg1"/>
              </a:solidFill>
              <a:latin typeface="Franklin Gothic Book" panose="020B0503020102020204" pitchFamily="34" charset="0"/>
              <a:cs typeface="ADLaM Display" panose="020F0502020204030204" pitchFamily="34" charset="0"/>
            </a:endParaRP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9E87F6BB-C4A6-A66A-9973-6DC793C8F10C}"/>
              </a:ext>
            </a:extLst>
          </p:cNvPr>
          <p:cNvCxnSpPr>
            <a:cxnSpLocks/>
          </p:cNvCxnSpPr>
          <p:nvPr/>
        </p:nvCxnSpPr>
        <p:spPr>
          <a:xfrm flipV="1">
            <a:off x="5745463" y="1860398"/>
            <a:ext cx="3394596" cy="8884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BDCC76B8-D2F8-E8F5-2428-A5D85E22AFDB}"/>
              </a:ext>
            </a:extLst>
          </p:cNvPr>
          <p:cNvSpPr txBox="1"/>
          <p:nvPr/>
        </p:nvSpPr>
        <p:spPr>
          <a:xfrm>
            <a:off x="5662071" y="3401805"/>
            <a:ext cx="49064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effectLst/>
                <a:latin typeface="Franklin Gothic Book" panose="020B0503020102020204" pitchFamily="34" charset="0"/>
              </a:rPr>
              <a:t>Reduce reliance on outside funding sources</a:t>
            </a:r>
            <a:br>
              <a:rPr lang="en-US" dirty="0">
                <a:solidFill>
                  <a:schemeClr val="bg1"/>
                </a:solidFill>
                <a:effectLst/>
                <a:latin typeface="Franklin Gothic Book" panose="020B0503020102020204" pitchFamily="34" charset="0"/>
              </a:rPr>
            </a:br>
            <a:r>
              <a:rPr lang="en-US" dirty="0">
                <a:solidFill>
                  <a:schemeClr val="bg1"/>
                </a:solidFill>
                <a:effectLst/>
                <a:latin typeface="Franklin Gothic Book" panose="020B0503020102020204" pitchFamily="34" charset="0"/>
              </a:rPr>
              <a:t>Prioritize credit ratings</a:t>
            </a:r>
            <a:endParaRPr lang="en-US" dirty="0">
              <a:solidFill>
                <a:schemeClr val="bg1"/>
              </a:solidFill>
              <a:latin typeface="Franklin Gothic Book" panose="020B0503020102020204" pitchFamily="34" charset="0"/>
              <a:cs typeface="ADLaM Display" panose="020F050202020403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9884272-FF3C-C884-C541-761F964D4DBA}"/>
              </a:ext>
            </a:extLst>
          </p:cNvPr>
          <p:cNvSpPr txBox="1"/>
          <p:nvPr/>
        </p:nvSpPr>
        <p:spPr>
          <a:xfrm>
            <a:off x="5808699" y="7066997"/>
            <a:ext cx="447213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  <a:latin typeface="Franklin Gothic Book" panose="020B0503020102020204" pitchFamily="34" charset="0"/>
              </a:rPr>
              <a:t>Build Capital</a:t>
            </a:r>
            <a:endParaRPr lang="en-US" sz="3600" b="1" dirty="0">
              <a:solidFill>
                <a:schemeClr val="bg1"/>
              </a:solidFill>
              <a:latin typeface="Franklin Gothic Book" panose="020B0503020102020204" pitchFamily="34" charset="0"/>
              <a:cs typeface="ADLaM Display" panose="020F0502020204030204" pitchFamily="34" charset="0"/>
            </a:endParaRP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778DCFD3-FDA5-21AF-C2EA-698C28538F91}"/>
              </a:ext>
            </a:extLst>
          </p:cNvPr>
          <p:cNvCxnSpPr>
            <a:cxnSpLocks/>
          </p:cNvCxnSpPr>
          <p:nvPr/>
        </p:nvCxnSpPr>
        <p:spPr>
          <a:xfrm>
            <a:off x="5745463" y="3391628"/>
            <a:ext cx="2502672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C7BB667D-181F-3528-4938-86A0C9FBD328}"/>
              </a:ext>
            </a:extLst>
          </p:cNvPr>
          <p:cNvSpPr txBox="1"/>
          <p:nvPr/>
        </p:nvSpPr>
        <p:spPr>
          <a:xfrm>
            <a:off x="5662071" y="1221126"/>
            <a:ext cx="36438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chemeClr val="bg1"/>
                </a:solidFill>
                <a:effectLst/>
                <a:latin typeface="Franklin Gothic Book" panose="020B0503020102020204" pitchFamily="34" charset="0"/>
              </a:rPr>
              <a:t>Drive Profitability</a:t>
            </a:r>
            <a:endParaRPr lang="en-US" sz="4000" b="1" dirty="0">
              <a:solidFill>
                <a:schemeClr val="bg1"/>
              </a:solidFill>
              <a:latin typeface="Franklin Gothic Book" panose="020B0503020102020204" pitchFamily="34" charset="0"/>
              <a:cs typeface="ADLaM Display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A857F0E-5BF3-631B-781D-AC9D9DC78917}"/>
              </a:ext>
            </a:extLst>
          </p:cNvPr>
          <p:cNvSpPr txBox="1"/>
          <p:nvPr/>
        </p:nvSpPr>
        <p:spPr>
          <a:xfrm>
            <a:off x="5888212" y="7665142"/>
            <a:ext cx="428779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chemeClr val="bg1"/>
                </a:solidFill>
                <a:effectLst/>
                <a:latin typeface="Franklin Gothic Book" panose="020B0503020102020204" pitchFamily="34" charset="0"/>
              </a:rPr>
              <a:t>Be aggressive with deposit generation</a:t>
            </a:r>
            <a:br>
              <a:rPr lang="en-US" dirty="0">
                <a:solidFill>
                  <a:schemeClr val="bg1"/>
                </a:solidFill>
                <a:effectLst/>
                <a:latin typeface="Franklin Gothic Book" panose="020B0503020102020204" pitchFamily="34" charset="0"/>
              </a:rPr>
            </a:br>
            <a:r>
              <a:rPr lang="en-US" sz="2000" dirty="0">
                <a:solidFill>
                  <a:schemeClr val="bg1"/>
                </a:solidFill>
                <a:latin typeface="Franklin Gothic Book" panose="020B0503020102020204" pitchFamily="34" charset="0"/>
              </a:rPr>
              <a:t>Leverage and ladder securities </a:t>
            </a:r>
            <a:br>
              <a:rPr lang="en-US" sz="2000" dirty="0">
                <a:solidFill>
                  <a:schemeClr val="bg1"/>
                </a:solidFill>
                <a:latin typeface="Franklin Gothic Book" panose="020B0503020102020204" pitchFamily="34" charset="0"/>
              </a:rPr>
            </a:br>
            <a:r>
              <a:rPr lang="en-US" sz="2000" dirty="0">
                <a:solidFill>
                  <a:schemeClr val="bg1"/>
                </a:solidFill>
                <a:latin typeface="Franklin Gothic Book" panose="020B0503020102020204" pitchFamily="34" charset="0"/>
              </a:rPr>
              <a:t>Focus on and improve liquidity</a:t>
            </a:r>
            <a:endParaRPr lang="en-US" sz="2400" dirty="0">
              <a:solidFill>
                <a:schemeClr val="bg1"/>
              </a:solidFill>
              <a:latin typeface="Franklin Gothic Book" panose="020B0503020102020204" pitchFamily="34" charset="0"/>
              <a:cs typeface="ADLaM Display" panose="020F050202020403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0296A09-4B50-C1D1-0790-2C9DC8530E0D}"/>
              </a:ext>
            </a:extLst>
          </p:cNvPr>
          <p:cNvSpPr txBox="1"/>
          <p:nvPr/>
        </p:nvSpPr>
        <p:spPr>
          <a:xfrm>
            <a:off x="5662071" y="1875669"/>
            <a:ext cx="42877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effectLst/>
                <a:latin typeface="Franklin Gothic Book" panose="020B0503020102020204" pitchFamily="34" charset="0"/>
              </a:rPr>
              <a:t>Maximize profit and efficiency ratios</a:t>
            </a:r>
            <a:br>
              <a:rPr lang="en-US" dirty="0">
                <a:solidFill>
                  <a:schemeClr val="bg1"/>
                </a:solidFill>
                <a:effectLst/>
                <a:latin typeface="Franklin Gothic Book" panose="020B0503020102020204" pitchFamily="34" charset="0"/>
              </a:rPr>
            </a:br>
            <a:r>
              <a:rPr lang="en-US" dirty="0">
                <a:solidFill>
                  <a:schemeClr val="bg1"/>
                </a:solidFill>
                <a:effectLst/>
                <a:latin typeface="Franklin Gothic Book" panose="020B0503020102020204" pitchFamily="34" charset="0"/>
              </a:rPr>
              <a:t>Margin management</a:t>
            </a:r>
            <a:endParaRPr lang="en-US" sz="2000" dirty="0">
              <a:solidFill>
                <a:schemeClr val="bg1"/>
              </a:solidFill>
              <a:latin typeface="Franklin Gothic Book" panose="020B0503020102020204" pitchFamily="34" charset="0"/>
              <a:cs typeface="ADLaM Display" panose="020F0502020204030204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F3573F8-C6F3-94C7-4FA6-CEA8F2401C6F}"/>
              </a:ext>
            </a:extLst>
          </p:cNvPr>
          <p:cNvSpPr txBox="1"/>
          <p:nvPr/>
        </p:nvSpPr>
        <p:spPr>
          <a:xfrm>
            <a:off x="5662071" y="4230969"/>
            <a:ext cx="44721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chemeClr val="bg1"/>
                </a:solidFill>
                <a:effectLst/>
                <a:latin typeface="Franklin Gothic Book" panose="020B0503020102020204" pitchFamily="34" charset="0"/>
              </a:rPr>
              <a:t>Steady Growth</a:t>
            </a:r>
            <a:endParaRPr lang="en-US" sz="4000" b="1" dirty="0">
              <a:solidFill>
                <a:schemeClr val="bg1"/>
              </a:solidFill>
              <a:latin typeface="Franklin Gothic Book" panose="020B0503020102020204" pitchFamily="34" charset="0"/>
              <a:cs typeface="ADLaM Display" panose="020F0502020204030204" pitchFamily="34" charset="0"/>
            </a:endParaRP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14D521EF-5BA5-F9AC-AB5E-1F198A82C799}"/>
              </a:ext>
            </a:extLst>
          </p:cNvPr>
          <p:cNvCxnSpPr>
            <a:cxnSpLocks/>
          </p:cNvCxnSpPr>
          <p:nvPr/>
        </p:nvCxnSpPr>
        <p:spPr>
          <a:xfrm>
            <a:off x="5745463" y="4859446"/>
            <a:ext cx="2868883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6C4EC57F-A9EC-119E-EAE7-FDDC987665FA}"/>
              </a:ext>
            </a:extLst>
          </p:cNvPr>
          <p:cNvSpPr txBox="1"/>
          <p:nvPr/>
        </p:nvSpPr>
        <p:spPr>
          <a:xfrm>
            <a:off x="5649193" y="4864192"/>
            <a:ext cx="468315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Franklin Gothic Book" panose="020B0503020102020204" pitchFamily="34" charset="0"/>
              </a:rPr>
              <a:t>Obtain</a:t>
            </a:r>
            <a:r>
              <a:rPr lang="en-US" dirty="0">
                <a:solidFill>
                  <a:schemeClr val="bg1"/>
                </a:solidFill>
                <a:effectLst/>
                <a:latin typeface="Franklin Gothic Book" panose="020B0503020102020204" pitchFamily="34" charset="0"/>
              </a:rPr>
              <a:t> $925-950MM in total assets</a:t>
            </a:r>
            <a:br>
              <a:rPr lang="en-US" dirty="0">
                <a:solidFill>
                  <a:schemeClr val="bg1"/>
                </a:solidFill>
                <a:effectLst/>
                <a:latin typeface="Franklin Gothic Book" panose="020B0503020102020204" pitchFamily="34" charset="0"/>
              </a:rPr>
            </a:br>
            <a:r>
              <a:rPr lang="en-US" dirty="0">
                <a:solidFill>
                  <a:schemeClr val="bg1"/>
                </a:solidFill>
                <a:effectLst/>
                <a:latin typeface="Franklin Gothic Book" panose="020B0503020102020204" pitchFamily="34" charset="0"/>
              </a:rPr>
              <a:t>Measured loan &amp; deposit growth</a:t>
            </a:r>
            <a:endParaRPr lang="en-US" dirty="0">
              <a:solidFill>
                <a:schemeClr val="bg1"/>
              </a:solidFill>
              <a:latin typeface="Franklin Gothic Book" panose="020B0503020102020204" pitchFamily="34" charset="0"/>
              <a:cs typeface="ADLaM Display" panose="020F0502020204030204" pitchFamily="34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E1597F0B-18BB-B76C-468C-F3418A97478C}"/>
              </a:ext>
            </a:extLst>
          </p:cNvPr>
          <p:cNvSpPr txBox="1"/>
          <p:nvPr/>
        </p:nvSpPr>
        <p:spPr>
          <a:xfrm>
            <a:off x="1911170" y="6776027"/>
            <a:ext cx="4287795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effectLst/>
                <a:latin typeface="Franklin Gothic Book" panose="020B0503020102020204" pitchFamily="34" charset="0"/>
              </a:rPr>
              <a:t>Maximize profit and efficient ratios</a:t>
            </a:r>
            <a:br>
              <a:rPr lang="en-US" dirty="0">
                <a:solidFill>
                  <a:schemeClr val="bg1"/>
                </a:solidFill>
                <a:effectLst/>
                <a:latin typeface="Franklin Gothic Book" panose="020B0503020102020204" pitchFamily="34" charset="0"/>
              </a:rPr>
            </a:br>
            <a:r>
              <a:rPr lang="en-US" dirty="0">
                <a:solidFill>
                  <a:schemeClr val="bg1"/>
                </a:solidFill>
                <a:effectLst/>
                <a:latin typeface="Franklin Gothic Book" panose="020B0503020102020204" pitchFamily="34" charset="0"/>
              </a:rPr>
              <a:t>Establish sustainable approach to </a:t>
            </a:r>
            <a:br>
              <a:rPr lang="en-US" dirty="0">
                <a:solidFill>
                  <a:schemeClr val="bg1"/>
                </a:solidFill>
                <a:effectLst/>
                <a:latin typeface="Franklin Gothic Book" panose="020B0503020102020204" pitchFamily="34" charset="0"/>
              </a:rPr>
            </a:br>
            <a:r>
              <a:rPr lang="en-US" dirty="0">
                <a:solidFill>
                  <a:schemeClr val="bg1"/>
                </a:solidFill>
                <a:effectLst/>
                <a:latin typeface="Franklin Gothic Book" panose="020B0503020102020204" pitchFamily="34" charset="0"/>
              </a:rPr>
              <a:t>Improve stock price quarter over quarter</a:t>
            </a:r>
            <a:br>
              <a:rPr lang="en-US" dirty="0">
                <a:solidFill>
                  <a:schemeClr val="bg1"/>
                </a:solidFill>
                <a:effectLst/>
                <a:latin typeface="Franklin Gothic Book" panose="020B0503020102020204" pitchFamily="34" charset="0"/>
              </a:rPr>
            </a:br>
            <a:r>
              <a:rPr lang="en-US" dirty="0">
                <a:solidFill>
                  <a:schemeClr val="bg1"/>
                </a:solidFill>
                <a:latin typeface="Franklin Gothic Book" panose="020B0503020102020204" pitchFamily="34" charset="0"/>
              </a:rPr>
              <a:t>Be p</a:t>
            </a:r>
            <a:r>
              <a:rPr lang="en-US" dirty="0">
                <a:solidFill>
                  <a:schemeClr val="bg1"/>
                </a:solidFill>
                <a:effectLst/>
                <a:latin typeface="Franklin Gothic Book" panose="020B0503020102020204" pitchFamily="34" charset="0"/>
              </a:rPr>
              <a:t>urposeful with dividends and shares</a:t>
            </a:r>
            <a:br>
              <a:rPr lang="en-US" dirty="0">
                <a:solidFill>
                  <a:schemeClr val="bg1"/>
                </a:solidFill>
                <a:effectLst/>
                <a:latin typeface="Franklin Gothic Book" panose="020B0503020102020204" pitchFamily="34" charset="0"/>
              </a:rPr>
            </a:br>
            <a:r>
              <a:rPr lang="en-US" dirty="0">
                <a:solidFill>
                  <a:schemeClr val="bg1"/>
                </a:solidFill>
                <a:latin typeface="Franklin Gothic Book" panose="020B0503020102020204" pitchFamily="34" charset="0"/>
              </a:rPr>
              <a:t>Drive return on assets and equity</a:t>
            </a:r>
          </a:p>
          <a:p>
            <a:pPr algn="ctr"/>
            <a:endParaRPr lang="en-US" sz="2000" dirty="0">
              <a:solidFill>
                <a:schemeClr val="bg1"/>
              </a:solidFill>
              <a:latin typeface="Franklin Gothic Book" panose="020B0503020102020204" pitchFamily="34" charset="0"/>
              <a:cs typeface="ADLaM Display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57181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3771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9F045BA-C6EB-52DC-4C9C-EBEC783947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5492425F-B3D2-65DF-50AB-A0610A47371F}"/>
              </a:ext>
            </a:extLst>
          </p:cNvPr>
          <p:cNvSpPr/>
          <p:nvPr/>
        </p:nvSpPr>
        <p:spPr>
          <a:xfrm>
            <a:off x="603812" y="564265"/>
            <a:ext cx="10984374" cy="5729469"/>
          </a:xfrm>
          <a:prstGeom prst="rect">
            <a:avLst/>
          </a:prstGeom>
          <a:solidFill>
            <a:srgbClr val="3E3C3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8480B47-48AE-95A3-7B49-4A21F36E6A3A}"/>
              </a:ext>
            </a:extLst>
          </p:cNvPr>
          <p:cNvSpPr txBox="1"/>
          <p:nvPr/>
        </p:nvSpPr>
        <p:spPr>
          <a:xfrm>
            <a:off x="1807583" y="792448"/>
            <a:ext cx="857683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>
                <a:solidFill>
                  <a:schemeClr val="bg1"/>
                </a:solidFill>
                <a:effectLst/>
                <a:latin typeface="Franklin Gothic Medium" panose="020B0603020102020204" pitchFamily="34" charset="0"/>
              </a:rPr>
              <a:t>Financial Highlights</a:t>
            </a:r>
            <a:endParaRPr lang="en-US" sz="4800" dirty="0">
              <a:solidFill>
                <a:schemeClr val="bg1"/>
              </a:solidFill>
              <a:latin typeface="Franklin Gothic Medium" panose="020B0603020102020204" pitchFamily="34" charset="0"/>
              <a:cs typeface="ADLaM Display" panose="020F050202020403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5EC5BCD-D275-BF74-A681-A1519BE448BA}"/>
              </a:ext>
            </a:extLst>
          </p:cNvPr>
          <p:cNvSpPr txBox="1"/>
          <p:nvPr/>
        </p:nvSpPr>
        <p:spPr>
          <a:xfrm>
            <a:off x="8210295" y="4961931"/>
            <a:ext cx="22072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F9F9F9"/>
                </a:solidFill>
                <a:latin typeface="Franklin Gothic Book" panose="020B0503020102020204" pitchFamily="34" charset="0"/>
              </a:rPr>
              <a:t>S</a:t>
            </a:r>
            <a:r>
              <a:rPr lang="en-US" dirty="0">
                <a:solidFill>
                  <a:srgbClr val="F9F9F9"/>
                </a:solidFill>
                <a:effectLst/>
                <a:latin typeface="Franklin Gothic Book" panose="020B0503020102020204" pitchFamily="34" charset="0"/>
              </a:rPr>
              <a:t>tock value </a:t>
            </a:r>
            <a:r>
              <a:rPr lang="en-US" b="1" dirty="0">
                <a:solidFill>
                  <a:srgbClr val="F9F9F9"/>
                </a:solidFill>
                <a:effectLst/>
                <a:latin typeface="Franklin Gothic Book" panose="020B0503020102020204" pitchFamily="34" charset="0"/>
              </a:rPr>
              <a:t>$46 </a:t>
            </a:r>
            <a:br>
              <a:rPr lang="en-US" b="1" dirty="0">
                <a:solidFill>
                  <a:srgbClr val="F9F9F9"/>
                </a:solidFill>
                <a:effectLst/>
                <a:latin typeface="Franklin Gothic Book" panose="020B0503020102020204" pitchFamily="34" charset="0"/>
              </a:rPr>
            </a:br>
            <a:r>
              <a:rPr lang="en-US" b="1" dirty="0">
                <a:solidFill>
                  <a:srgbClr val="F9F9F9"/>
                </a:solidFill>
                <a:effectLst/>
                <a:latin typeface="Franklin Gothic Book" panose="020B0503020102020204" pitchFamily="34" charset="0"/>
              </a:rPr>
              <a:t>with $2.00 EPS</a:t>
            </a:r>
          </a:p>
        </p:txBody>
      </p:sp>
      <p:pic>
        <p:nvPicPr>
          <p:cNvPr id="12" name="Graphic 11" descr="Money with solid fill">
            <a:extLst>
              <a:ext uri="{FF2B5EF4-FFF2-40B4-BE49-F238E27FC236}">
                <a16:creationId xmlns:a16="http://schemas.microsoft.com/office/drawing/2014/main" id="{7BAA0AD0-48B2-0BF9-58F5-CE40F5B9BF8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391578" y="1859131"/>
            <a:ext cx="914400" cy="914400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2DFD2AF0-F230-B32D-8753-26EB63F561A3}"/>
              </a:ext>
            </a:extLst>
          </p:cNvPr>
          <p:cNvSpPr txBox="1"/>
          <p:nvPr/>
        </p:nvSpPr>
        <p:spPr>
          <a:xfrm>
            <a:off x="1745157" y="2880990"/>
            <a:ext cx="22072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F9F9F9"/>
                </a:solidFill>
                <a:effectLst/>
                <a:latin typeface="Franklin Gothic Book" panose="020B0503020102020204" pitchFamily="34" charset="0"/>
              </a:rPr>
              <a:t>Net income </a:t>
            </a:r>
            <a:r>
              <a:rPr lang="en-US" b="1" dirty="0">
                <a:solidFill>
                  <a:srgbClr val="F9F9F9"/>
                </a:solidFill>
                <a:effectLst/>
                <a:latin typeface="Franklin Gothic Book" panose="020B0503020102020204" pitchFamily="34" charset="0"/>
              </a:rPr>
              <a:t>$4M last quarter</a:t>
            </a:r>
          </a:p>
        </p:txBody>
      </p:sp>
      <p:pic>
        <p:nvPicPr>
          <p:cNvPr id="16" name="Graphic 15" descr="Piggy Bank with solid fill">
            <a:extLst>
              <a:ext uri="{FF2B5EF4-FFF2-40B4-BE49-F238E27FC236}">
                <a16:creationId xmlns:a16="http://schemas.microsoft.com/office/drawing/2014/main" id="{D720CDF9-4B9F-DC9C-E820-AE310A14861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837167" y="1859131"/>
            <a:ext cx="914400" cy="914400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7DA3E6CF-5D6A-6D2D-928D-6F560DC983D2}"/>
              </a:ext>
            </a:extLst>
          </p:cNvPr>
          <p:cNvSpPr txBox="1"/>
          <p:nvPr/>
        </p:nvSpPr>
        <p:spPr>
          <a:xfrm>
            <a:off x="8190745" y="2880990"/>
            <a:ext cx="22072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F9F9F9"/>
                </a:solidFill>
                <a:latin typeface="Franklin Gothic Book" panose="020B0503020102020204" pitchFamily="34" charset="0"/>
              </a:rPr>
              <a:t>$160M </a:t>
            </a:r>
            <a:r>
              <a:rPr lang="en-US" dirty="0">
                <a:solidFill>
                  <a:srgbClr val="F9F9F9"/>
                </a:solidFill>
                <a:latin typeface="Franklin Gothic Book" panose="020B0503020102020204" pitchFamily="34" charset="0"/>
              </a:rPr>
              <a:t>in </a:t>
            </a:r>
            <a:br>
              <a:rPr lang="en-US" dirty="0">
                <a:solidFill>
                  <a:srgbClr val="F9F9F9"/>
                </a:solidFill>
                <a:latin typeface="Franklin Gothic Book" panose="020B0503020102020204" pitchFamily="34" charset="0"/>
              </a:rPr>
            </a:br>
            <a:r>
              <a:rPr lang="en-US" dirty="0">
                <a:solidFill>
                  <a:srgbClr val="F9F9F9"/>
                </a:solidFill>
                <a:latin typeface="Franklin Gothic Book" panose="020B0503020102020204" pitchFamily="34" charset="0"/>
              </a:rPr>
              <a:t>deposit growth</a:t>
            </a:r>
            <a:endParaRPr lang="en-US" dirty="0">
              <a:solidFill>
                <a:srgbClr val="F9F9F9"/>
              </a:solidFill>
              <a:effectLst/>
              <a:latin typeface="Franklin Gothic Book" panose="020B0503020102020204" pitchFamily="34" charset="0"/>
            </a:endParaRPr>
          </a:p>
        </p:txBody>
      </p:sp>
      <p:pic>
        <p:nvPicPr>
          <p:cNvPr id="19" name="Graphic 18" descr="Badge Tick with solid fill">
            <a:extLst>
              <a:ext uri="{FF2B5EF4-FFF2-40B4-BE49-F238E27FC236}">
                <a16:creationId xmlns:a16="http://schemas.microsoft.com/office/drawing/2014/main" id="{4DCF5F3C-F86E-A866-2384-9968279C17F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521890" y="3916885"/>
            <a:ext cx="914400" cy="914400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5A97C15A-3CA2-CBF1-DFAF-CDDFFABE411E}"/>
              </a:ext>
            </a:extLst>
          </p:cNvPr>
          <p:cNvSpPr txBox="1"/>
          <p:nvPr/>
        </p:nvSpPr>
        <p:spPr>
          <a:xfrm>
            <a:off x="3875469" y="4936726"/>
            <a:ext cx="22072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F9F9F9"/>
                </a:solidFill>
                <a:latin typeface="Franklin Gothic Book" panose="020B0503020102020204" pitchFamily="34" charset="0"/>
              </a:rPr>
              <a:t>Non-performing loans ratio </a:t>
            </a:r>
            <a:r>
              <a:rPr lang="en-US" b="1" dirty="0">
                <a:solidFill>
                  <a:srgbClr val="F9F9F9"/>
                </a:solidFill>
                <a:latin typeface="Franklin Gothic Book" panose="020B0503020102020204" pitchFamily="34" charset="0"/>
              </a:rPr>
              <a:t>0.58%</a:t>
            </a:r>
            <a:endParaRPr lang="en-US" b="1" dirty="0">
              <a:solidFill>
                <a:srgbClr val="F9F9F9"/>
              </a:solidFill>
              <a:effectLst/>
              <a:latin typeface="Franklin Gothic Book" panose="020B0503020102020204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B83B161-12CC-B665-725C-9C052978CD51}"/>
              </a:ext>
            </a:extLst>
          </p:cNvPr>
          <p:cNvSpPr txBox="1"/>
          <p:nvPr/>
        </p:nvSpPr>
        <p:spPr>
          <a:xfrm>
            <a:off x="3882222" y="2880990"/>
            <a:ext cx="22072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F9F9F9"/>
                </a:solidFill>
                <a:latin typeface="Franklin Gothic Book" panose="020B0503020102020204" pitchFamily="34" charset="0"/>
              </a:rPr>
              <a:t>ROA 1.73% </a:t>
            </a:r>
            <a:br>
              <a:rPr lang="en-US" dirty="0">
                <a:solidFill>
                  <a:srgbClr val="F9F9F9"/>
                </a:solidFill>
                <a:latin typeface="Franklin Gothic Book" panose="020B0503020102020204" pitchFamily="34" charset="0"/>
              </a:rPr>
            </a:br>
            <a:r>
              <a:rPr lang="en-US" dirty="0">
                <a:solidFill>
                  <a:srgbClr val="F9F9F9"/>
                </a:solidFill>
                <a:latin typeface="Franklin Gothic Book" panose="020B0503020102020204" pitchFamily="34" charset="0"/>
              </a:rPr>
              <a:t>ROE 25.14%</a:t>
            </a:r>
            <a:endParaRPr lang="en-US" dirty="0">
              <a:solidFill>
                <a:srgbClr val="F9F9F9"/>
              </a:solidFill>
              <a:effectLst/>
              <a:latin typeface="Franklin Gothic Book" panose="020B0503020102020204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A960FED-6BC6-5A15-5616-686B7BD87F94}"/>
              </a:ext>
            </a:extLst>
          </p:cNvPr>
          <p:cNvSpPr txBox="1"/>
          <p:nvPr/>
        </p:nvSpPr>
        <p:spPr>
          <a:xfrm>
            <a:off x="1786391" y="4936726"/>
            <a:ext cx="22072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F9F9F9"/>
                </a:solidFill>
                <a:latin typeface="Franklin Gothic Book" panose="020B0503020102020204" pitchFamily="34" charset="0"/>
              </a:rPr>
              <a:t>Loan to Deposits 86.27% </a:t>
            </a:r>
            <a:endParaRPr lang="en-US" dirty="0">
              <a:solidFill>
                <a:srgbClr val="F9F9F9"/>
              </a:solidFill>
              <a:effectLst/>
              <a:latin typeface="Franklin Gothic Book" panose="020B0503020102020204" pitchFamily="34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53C259F-4E23-58AC-0711-89966CC0DD61}"/>
              </a:ext>
            </a:extLst>
          </p:cNvPr>
          <p:cNvSpPr txBox="1"/>
          <p:nvPr/>
        </p:nvSpPr>
        <p:spPr>
          <a:xfrm>
            <a:off x="6010002" y="2880990"/>
            <a:ext cx="22072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F9F9F9"/>
                </a:solidFill>
                <a:latin typeface="Franklin Gothic Book" panose="020B0503020102020204" pitchFamily="34" charset="0"/>
              </a:rPr>
              <a:t>NIM 5.61%</a:t>
            </a:r>
            <a:endParaRPr lang="en-US" dirty="0">
              <a:solidFill>
                <a:srgbClr val="F9F9F9"/>
              </a:solidFill>
              <a:effectLst/>
              <a:latin typeface="Franklin Gothic Book" panose="020B0503020102020204" pitchFamily="34" charset="0"/>
            </a:endParaRPr>
          </a:p>
        </p:txBody>
      </p:sp>
      <p:pic>
        <p:nvPicPr>
          <p:cNvPr id="30" name="Graphic 29" descr="Dollar with solid fill">
            <a:extLst>
              <a:ext uri="{FF2B5EF4-FFF2-40B4-BE49-F238E27FC236}">
                <a16:creationId xmlns:a16="http://schemas.microsoft.com/office/drawing/2014/main" id="{BF512DDA-066D-F611-3B97-4552EB0C72E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656423" y="1966590"/>
            <a:ext cx="914400" cy="914400"/>
          </a:xfrm>
          <a:prstGeom prst="rect">
            <a:avLst/>
          </a:prstGeom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BE6423EC-BA8D-FC0C-CFE3-000B4087AA66}"/>
              </a:ext>
            </a:extLst>
          </p:cNvPr>
          <p:cNvSpPr txBox="1"/>
          <p:nvPr/>
        </p:nvSpPr>
        <p:spPr>
          <a:xfrm>
            <a:off x="4578332" y="1792531"/>
            <a:ext cx="81502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b="1" dirty="0">
                <a:solidFill>
                  <a:srgbClr val="F9F9F9"/>
                </a:solidFill>
                <a:latin typeface="Franklin Gothic Book" panose="020B0503020102020204" pitchFamily="34" charset="0"/>
              </a:rPr>
              <a:t>% </a:t>
            </a:r>
            <a:endParaRPr lang="en-US" sz="7200" b="1" dirty="0">
              <a:solidFill>
                <a:srgbClr val="F9F9F9"/>
              </a:solidFill>
              <a:effectLst/>
              <a:latin typeface="Franklin Gothic Book" panose="020B0503020102020204" pitchFamily="34" charset="0"/>
            </a:endParaRPr>
          </a:p>
        </p:txBody>
      </p:sp>
      <p:pic>
        <p:nvPicPr>
          <p:cNvPr id="35" name="Graphic 34" descr="Thumbs up sign with solid fill">
            <a:extLst>
              <a:ext uri="{FF2B5EF4-FFF2-40B4-BE49-F238E27FC236}">
                <a16:creationId xmlns:a16="http://schemas.microsoft.com/office/drawing/2014/main" id="{48DC5F45-5711-E93F-BAA8-D24BC17AF31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432812" y="3954806"/>
            <a:ext cx="914400" cy="914400"/>
          </a:xfrm>
          <a:prstGeom prst="rect">
            <a:avLst/>
          </a:prstGeom>
        </p:spPr>
      </p:pic>
      <p:sp>
        <p:nvSpPr>
          <p:cNvPr id="37" name="Oval 36">
            <a:extLst>
              <a:ext uri="{FF2B5EF4-FFF2-40B4-BE49-F238E27FC236}">
                <a16:creationId xmlns:a16="http://schemas.microsoft.com/office/drawing/2014/main" id="{DD366A58-C6AB-9116-76E0-4A48BDD53149}"/>
              </a:ext>
            </a:extLst>
          </p:cNvPr>
          <p:cNvSpPr/>
          <p:nvPr/>
        </p:nvSpPr>
        <p:spPr>
          <a:xfrm>
            <a:off x="1681584" y="1591706"/>
            <a:ext cx="2296234" cy="2317092"/>
          </a:xfrm>
          <a:prstGeom prst="ellipse">
            <a:avLst/>
          </a:prstGeom>
          <a:noFill/>
          <a:ln w="38100">
            <a:solidFill>
              <a:srgbClr val="FFCF0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A328DD7E-A5BA-7D7E-E804-745E13CD4D43}"/>
              </a:ext>
            </a:extLst>
          </p:cNvPr>
          <p:cNvSpPr/>
          <p:nvPr/>
        </p:nvSpPr>
        <p:spPr>
          <a:xfrm>
            <a:off x="3788403" y="1591706"/>
            <a:ext cx="2296234" cy="2317092"/>
          </a:xfrm>
          <a:prstGeom prst="ellipse">
            <a:avLst/>
          </a:prstGeom>
          <a:noFill/>
          <a:ln w="38100">
            <a:solidFill>
              <a:srgbClr val="FFCF0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A88A346D-7E02-077A-0D99-CB799EB9A6BC}"/>
              </a:ext>
            </a:extLst>
          </p:cNvPr>
          <p:cNvSpPr/>
          <p:nvPr/>
        </p:nvSpPr>
        <p:spPr>
          <a:xfrm>
            <a:off x="5943752" y="1591706"/>
            <a:ext cx="2296234" cy="2317092"/>
          </a:xfrm>
          <a:prstGeom prst="ellipse">
            <a:avLst/>
          </a:prstGeom>
          <a:noFill/>
          <a:ln w="38100">
            <a:solidFill>
              <a:srgbClr val="FFCF0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D6AE216F-82C7-8680-E8B5-B37004D226BE}"/>
              </a:ext>
            </a:extLst>
          </p:cNvPr>
          <p:cNvSpPr/>
          <p:nvPr/>
        </p:nvSpPr>
        <p:spPr>
          <a:xfrm>
            <a:off x="8114419" y="1591706"/>
            <a:ext cx="2296234" cy="2317092"/>
          </a:xfrm>
          <a:prstGeom prst="ellipse">
            <a:avLst/>
          </a:prstGeom>
          <a:noFill/>
          <a:ln w="38100">
            <a:solidFill>
              <a:srgbClr val="FFCF0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CBC4DB0D-DADC-34B2-9E71-3106A1096767}"/>
              </a:ext>
            </a:extLst>
          </p:cNvPr>
          <p:cNvSpPr/>
          <p:nvPr/>
        </p:nvSpPr>
        <p:spPr>
          <a:xfrm>
            <a:off x="1681584" y="3731502"/>
            <a:ext cx="2296234" cy="2317092"/>
          </a:xfrm>
          <a:prstGeom prst="ellipse">
            <a:avLst/>
          </a:prstGeom>
          <a:noFill/>
          <a:ln w="38100">
            <a:solidFill>
              <a:srgbClr val="FFCF0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4D107231-FDE0-19B4-D50D-5E153A452AB2}"/>
              </a:ext>
            </a:extLst>
          </p:cNvPr>
          <p:cNvSpPr/>
          <p:nvPr/>
        </p:nvSpPr>
        <p:spPr>
          <a:xfrm>
            <a:off x="3788403" y="3731502"/>
            <a:ext cx="2296234" cy="2317092"/>
          </a:xfrm>
          <a:prstGeom prst="ellipse">
            <a:avLst/>
          </a:prstGeom>
          <a:noFill/>
          <a:ln w="38100">
            <a:solidFill>
              <a:srgbClr val="FFCF0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B1BB5B5E-4A2A-C0F5-9A07-4825F4AF917E}"/>
              </a:ext>
            </a:extLst>
          </p:cNvPr>
          <p:cNvSpPr/>
          <p:nvPr/>
        </p:nvSpPr>
        <p:spPr>
          <a:xfrm>
            <a:off x="5943752" y="3731502"/>
            <a:ext cx="2296234" cy="2317092"/>
          </a:xfrm>
          <a:prstGeom prst="ellipse">
            <a:avLst/>
          </a:prstGeom>
          <a:noFill/>
          <a:ln w="38100">
            <a:solidFill>
              <a:srgbClr val="FFCF0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D9145F55-F388-04EE-CD46-2FAB88107F6E}"/>
              </a:ext>
            </a:extLst>
          </p:cNvPr>
          <p:cNvSpPr txBox="1"/>
          <p:nvPr/>
        </p:nvSpPr>
        <p:spPr>
          <a:xfrm>
            <a:off x="6022267" y="4936726"/>
            <a:ext cx="22072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F9F9F9"/>
                </a:solidFill>
                <a:latin typeface="Franklin Gothic Book" panose="020B0503020102020204" pitchFamily="34" charset="0"/>
              </a:rPr>
              <a:t>$89.6M </a:t>
            </a:r>
            <a:br>
              <a:rPr lang="en-US" dirty="0">
                <a:solidFill>
                  <a:srgbClr val="F9F9F9"/>
                </a:solidFill>
                <a:latin typeface="Franklin Gothic Book" panose="020B0503020102020204" pitchFamily="34" charset="0"/>
              </a:rPr>
            </a:br>
            <a:r>
              <a:rPr lang="en-US" dirty="0">
                <a:solidFill>
                  <a:srgbClr val="F9F9F9"/>
                </a:solidFill>
                <a:latin typeface="Franklin Gothic Book" panose="020B0503020102020204" pitchFamily="34" charset="0"/>
              </a:rPr>
              <a:t>securities portfolio</a:t>
            </a:r>
            <a:endParaRPr lang="en-US" dirty="0">
              <a:solidFill>
                <a:srgbClr val="F9F9F9"/>
              </a:solidFill>
              <a:effectLst/>
              <a:latin typeface="Franklin Gothic Book" panose="020B0503020102020204" pitchFamily="34" charset="0"/>
            </a:endParaRPr>
          </a:p>
        </p:txBody>
      </p:sp>
      <p:pic>
        <p:nvPicPr>
          <p:cNvPr id="45" name="Graphic 44" descr="Upward trend with solid fill">
            <a:extLst>
              <a:ext uri="{FF2B5EF4-FFF2-40B4-BE49-F238E27FC236}">
                <a16:creationId xmlns:a16="http://schemas.microsoft.com/office/drawing/2014/main" id="{C63B0694-4349-DF7C-5D35-6BB6AD142F6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668688" y="4020434"/>
            <a:ext cx="914400" cy="914400"/>
          </a:xfrm>
          <a:prstGeom prst="rect">
            <a:avLst/>
          </a:prstGeom>
        </p:spPr>
      </p:pic>
      <p:pic>
        <p:nvPicPr>
          <p:cNvPr id="47" name="Graphic 46" descr="Diploma with solid fill">
            <a:extLst>
              <a:ext uri="{FF2B5EF4-FFF2-40B4-BE49-F238E27FC236}">
                <a16:creationId xmlns:a16="http://schemas.microsoft.com/office/drawing/2014/main" id="{AA110B75-0115-9E41-C420-3FC30C90551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8856716" y="4040150"/>
            <a:ext cx="914400" cy="914400"/>
          </a:xfrm>
          <a:prstGeom prst="rect">
            <a:avLst/>
          </a:prstGeom>
        </p:spPr>
      </p:pic>
      <p:sp>
        <p:nvSpPr>
          <p:cNvPr id="48" name="Oval 47">
            <a:extLst>
              <a:ext uri="{FF2B5EF4-FFF2-40B4-BE49-F238E27FC236}">
                <a16:creationId xmlns:a16="http://schemas.microsoft.com/office/drawing/2014/main" id="{A61762FC-36EF-A3DC-58F7-FB07AFDEF2DE}"/>
              </a:ext>
            </a:extLst>
          </p:cNvPr>
          <p:cNvSpPr/>
          <p:nvPr/>
        </p:nvSpPr>
        <p:spPr>
          <a:xfrm>
            <a:off x="8114419" y="3731502"/>
            <a:ext cx="2296234" cy="2317092"/>
          </a:xfrm>
          <a:prstGeom prst="ellipse">
            <a:avLst/>
          </a:prstGeom>
          <a:noFill/>
          <a:ln w="38100">
            <a:solidFill>
              <a:srgbClr val="FFCF0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94380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9F9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57AAA80-64AC-7909-4269-BB667F81AA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Rectangle 120">
            <a:extLst>
              <a:ext uri="{FF2B5EF4-FFF2-40B4-BE49-F238E27FC236}">
                <a16:creationId xmlns:a16="http://schemas.microsoft.com/office/drawing/2014/main" id="{5AAD411B-7714-F6B2-D7E1-80B4D2DE85B5}"/>
              </a:ext>
            </a:extLst>
          </p:cNvPr>
          <p:cNvSpPr/>
          <p:nvPr/>
        </p:nvSpPr>
        <p:spPr>
          <a:xfrm>
            <a:off x="0" y="0"/>
            <a:ext cx="4446494" cy="6858000"/>
          </a:xfrm>
          <a:prstGeom prst="rect">
            <a:avLst/>
          </a:prstGeom>
          <a:solidFill>
            <a:srgbClr val="326D1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38846C3-C2A7-29FF-7EA0-6CD49165E20D}"/>
              </a:ext>
            </a:extLst>
          </p:cNvPr>
          <p:cNvSpPr txBox="1"/>
          <p:nvPr/>
        </p:nvSpPr>
        <p:spPr>
          <a:xfrm>
            <a:off x="233550" y="707440"/>
            <a:ext cx="4586424" cy="14003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5080"/>
              </a:lnSpc>
            </a:pPr>
            <a:r>
              <a:rPr lang="en-US" sz="5400" dirty="0">
                <a:solidFill>
                  <a:srgbClr val="F9F9F9"/>
                </a:solidFill>
                <a:latin typeface="Franklin Gothic Medium" panose="020B0603020102020204" pitchFamily="34" charset="0"/>
              </a:rPr>
              <a:t>NIM Performance</a:t>
            </a:r>
            <a:endParaRPr lang="en-US" sz="3600" dirty="0">
              <a:solidFill>
                <a:srgbClr val="F9F9F9"/>
              </a:solidFill>
              <a:latin typeface="Franklin Gothic Medium" panose="020B06030201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848D6BB-8FA3-6165-97E1-5A4C42040125}"/>
              </a:ext>
            </a:extLst>
          </p:cNvPr>
          <p:cNvSpPr txBox="1"/>
          <p:nvPr/>
        </p:nvSpPr>
        <p:spPr>
          <a:xfrm>
            <a:off x="251092" y="2013882"/>
            <a:ext cx="3858004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  <a:latin typeface="Franklin Gothic Book" panose="020B0503020102020204" pitchFamily="34" charset="0"/>
              </a:rPr>
              <a:t>Low-cost deposits and appropriately pricing loans based on forecast models every quarter helped us outperform the community.</a:t>
            </a:r>
          </a:p>
          <a:p>
            <a:endParaRPr lang="en-US" sz="2800" dirty="0">
              <a:solidFill>
                <a:schemeClr val="bg1"/>
              </a:solidFill>
              <a:latin typeface="Franklin Gothic Book" panose="020B0503020102020204" pitchFamily="34" charset="0"/>
            </a:endParaRPr>
          </a:p>
          <a:p>
            <a:r>
              <a:rPr lang="en-US" sz="2800" dirty="0">
                <a:solidFill>
                  <a:schemeClr val="bg1"/>
                </a:solidFill>
                <a:latin typeface="Franklin Gothic Book" panose="020B0503020102020204" pitchFamily="34" charset="0"/>
              </a:rPr>
              <a:t>Ending NIM: 5.61% </a:t>
            </a:r>
          </a:p>
        </p:txBody>
      </p:sp>
      <p:graphicFrame>
        <p:nvGraphicFramePr>
          <p:cNvPr id="117" name="Chart 116">
            <a:extLst>
              <a:ext uri="{FF2B5EF4-FFF2-40B4-BE49-F238E27FC236}">
                <a16:creationId xmlns:a16="http://schemas.microsoft.com/office/drawing/2014/main" id="{1E051FF6-0797-44C6-A7DC-9CBE1596112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35634016"/>
              </p:ext>
            </p:extLst>
          </p:nvPr>
        </p:nvGraphicFramePr>
        <p:xfrm>
          <a:off x="4680044" y="428762"/>
          <a:ext cx="7278407" cy="60960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22" name="TextBox 121">
            <a:extLst>
              <a:ext uri="{FF2B5EF4-FFF2-40B4-BE49-F238E27FC236}">
                <a16:creationId xmlns:a16="http://schemas.microsoft.com/office/drawing/2014/main" id="{C44EB561-0AE4-B2CE-D7D5-D13E7DA53634}"/>
              </a:ext>
            </a:extLst>
          </p:cNvPr>
          <p:cNvSpPr txBox="1"/>
          <p:nvPr/>
        </p:nvSpPr>
        <p:spPr>
          <a:xfrm>
            <a:off x="7610962" y="5173849"/>
            <a:ext cx="22007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Bradley Hand" pitchFamily="2" charset="77"/>
              </a:rPr>
              <a:t>Community</a:t>
            </a:r>
          </a:p>
        </p:txBody>
      </p:sp>
      <p:sp>
        <p:nvSpPr>
          <p:cNvPr id="123" name="TextBox 122">
            <a:extLst>
              <a:ext uri="{FF2B5EF4-FFF2-40B4-BE49-F238E27FC236}">
                <a16:creationId xmlns:a16="http://schemas.microsoft.com/office/drawing/2014/main" id="{05260FD7-DF63-2B24-15B8-D4E95238CFEA}"/>
              </a:ext>
            </a:extLst>
          </p:cNvPr>
          <p:cNvSpPr txBox="1"/>
          <p:nvPr/>
        </p:nvSpPr>
        <p:spPr>
          <a:xfrm>
            <a:off x="7749153" y="2335070"/>
            <a:ext cx="19243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Bradley Hand" pitchFamily="2" charset="77"/>
              </a:rPr>
              <a:t>Everstead</a:t>
            </a:r>
          </a:p>
        </p:txBody>
      </p:sp>
      <p:sp>
        <p:nvSpPr>
          <p:cNvPr id="125" name="TextBox 124">
            <a:extLst>
              <a:ext uri="{FF2B5EF4-FFF2-40B4-BE49-F238E27FC236}">
                <a16:creationId xmlns:a16="http://schemas.microsoft.com/office/drawing/2014/main" id="{1D99183B-0A1F-8BD9-DED9-4830C9ABE598}"/>
              </a:ext>
            </a:extLst>
          </p:cNvPr>
          <p:cNvSpPr txBox="1"/>
          <p:nvPr/>
        </p:nvSpPr>
        <p:spPr>
          <a:xfrm>
            <a:off x="251092" y="91232"/>
            <a:ext cx="38580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Franklin Gothic Book" panose="020B0503020102020204" pitchFamily="34" charset="0"/>
              </a:rPr>
              <a:t>Profitability Indicator </a:t>
            </a:r>
          </a:p>
        </p:txBody>
      </p:sp>
    </p:spTree>
    <p:extLst>
      <p:ext uri="{BB962C8B-B14F-4D97-AF65-F5344CB8AC3E}">
        <p14:creationId xmlns:p14="http://schemas.microsoft.com/office/powerpoint/2010/main" val="15218911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00EF14C-911F-E941-0D9F-DA048E2A73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54C212C7-3E08-4FEB-10FE-C002830CA944}"/>
              </a:ext>
            </a:extLst>
          </p:cNvPr>
          <p:cNvSpPr/>
          <p:nvPr/>
        </p:nvSpPr>
        <p:spPr>
          <a:xfrm>
            <a:off x="0" y="0"/>
            <a:ext cx="12192000" cy="2103120"/>
          </a:xfrm>
          <a:prstGeom prst="rect">
            <a:avLst/>
          </a:prstGeom>
          <a:solidFill>
            <a:srgbClr val="AD111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9A5A4EF-D6AB-5F07-89AF-2563B6E8DE80}"/>
              </a:ext>
            </a:extLst>
          </p:cNvPr>
          <p:cNvSpPr txBox="1"/>
          <p:nvPr/>
        </p:nvSpPr>
        <p:spPr>
          <a:xfrm>
            <a:off x="275768" y="1115083"/>
            <a:ext cx="1164131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9F9F9"/>
                </a:solidFill>
                <a:latin typeface="Franklin Gothic Book" panose="020B0503020102020204" pitchFamily="34" charset="0"/>
              </a:rPr>
              <a:t>As a result of NIM’s performance, we were able to outpace the </a:t>
            </a:r>
            <a:br>
              <a:rPr lang="en-US" sz="2400" dirty="0">
                <a:solidFill>
                  <a:srgbClr val="F9F9F9"/>
                </a:solidFill>
                <a:latin typeface="Franklin Gothic Book" panose="020B0503020102020204" pitchFamily="34" charset="0"/>
              </a:rPr>
            </a:br>
            <a:r>
              <a:rPr lang="en-US" sz="2400" dirty="0">
                <a:solidFill>
                  <a:srgbClr val="F9F9F9"/>
                </a:solidFill>
                <a:latin typeface="Franklin Gothic Book" panose="020B0503020102020204" pitchFamily="34" charset="0"/>
              </a:rPr>
              <a:t>community average for ROA and ROE.</a:t>
            </a:r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CBE2147E-6630-4E7A-AF62-304372B59A9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51649002"/>
              </p:ext>
            </p:extLst>
          </p:nvPr>
        </p:nvGraphicFramePr>
        <p:xfrm>
          <a:off x="324064" y="2282697"/>
          <a:ext cx="5500266" cy="43942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43433DA1-C7A7-40AD-9D30-49B42BD8420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18471052"/>
              </p:ext>
            </p:extLst>
          </p:nvPr>
        </p:nvGraphicFramePr>
        <p:xfrm>
          <a:off x="6137793" y="2256571"/>
          <a:ext cx="5771937" cy="43942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499AA8BE-4628-220D-E3DC-9D4EB98C897A}"/>
              </a:ext>
            </a:extLst>
          </p:cNvPr>
          <p:cNvSpPr txBox="1"/>
          <p:nvPr/>
        </p:nvSpPr>
        <p:spPr>
          <a:xfrm>
            <a:off x="251092" y="91232"/>
            <a:ext cx="38580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9F9F9"/>
                </a:solidFill>
                <a:latin typeface="Franklin Gothic Book" panose="020B0503020102020204" pitchFamily="34" charset="0"/>
              </a:rPr>
              <a:t>Profitability Indicator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B94DF96-BBF7-177A-9A28-6DA9E1595B01}"/>
              </a:ext>
            </a:extLst>
          </p:cNvPr>
          <p:cNvSpPr txBox="1"/>
          <p:nvPr/>
        </p:nvSpPr>
        <p:spPr>
          <a:xfrm>
            <a:off x="2758316" y="3326589"/>
            <a:ext cx="13507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Bradley Hand" pitchFamily="2" charset="77"/>
              </a:rPr>
              <a:t>Everstead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0154FAF-62AB-523A-13F6-C749BAE3CF2D}"/>
              </a:ext>
            </a:extLst>
          </p:cNvPr>
          <p:cNvSpPr txBox="1"/>
          <p:nvPr/>
        </p:nvSpPr>
        <p:spPr>
          <a:xfrm>
            <a:off x="2180093" y="5351857"/>
            <a:ext cx="181902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Bradley Hand" pitchFamily="2" charset="77"/>
              </a:rPr>
              <a:t>Community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6BB594A-55D0-895B-F1BC-8DCE6E96D757}"/>
              </a:ext>
            </a:extLst>
          </p:cNvPr>
          <p:cNvSpPr txBox="1"/>
          <p:nvPr/>
        </p:nvSpPr>
        <p:spPr>
          <a:xfrm>
            <a:off x="8758294" y="3429000"/>
            <a:ext cx="13507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Bradley Hand" pitchFamily="2" charset="77"/>
              </a:rPr>
              <a:t>Everstead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9C8F416-27D8-88BD-102D-A463903D3DC0}"/>
              </a:ext>
            </a:extLst>
          </p:cNvPr>
          <p:cNvSpPr txBox="1"/>
          <p:nvPr/>
        </p:nvSpPr>
        <p:spPr>
          <a:xfrm>
            <a:off x="8174943" y="5438156"/>
            <a:ext cx="181902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Bradley Hand" pitchFamily="2" charset="77"/>
              </a:rPr>
              <a:t>Community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DD8767C-712C-F553-E27D-1BB1DFA77CF2}"/>
              </a:ext>
            </a:extLst>
          </p:cNvPr>
          <p:cNvSpPr txBox="1"/>
          <p:nvPr/>
        </p:nvSpPr>
        <p:spPr>
          <a:xfrm>
            <a:off x="251092" y="484539"/>
            <a:ext cx="8387936" cy="7463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5080"/>
              </a:lnSpc>
            </a:pPr>
            <a:r>
              <a:rPr lang="en-US" sz="5400" dirty="0">
                <a:solidFill>
                  <a:srgbClr val="F9F9F9"/>
                </a:solidFill>
                <a:latin typeface="Franklin Gothic Medium" panose="020B0603020102020204" pitchFamily="34" charset="0"/>
              </a:rPr>
              <a:t>ROA &amp; ROE Performance</a:t>
            </a:r>
            <a:endParaRPr lang="en-US" sz="3600" dirty="0">
              <a:solidFill>
                <a:srgbClr val="F9F9F9"/>
              </a:solidFill>
              <a:latin typeface="Franklin Gothic Medium" panose="020B0603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16035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27A186-F0E3-C369-B72E-BA7C9A055C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 29">
            <a:extLst>
              <a:ext uri="{FF2B5EF4-FFF2-40B4-BE49-F238E27FC236}">
                <a16:creationId xmlns:a16="http://schemas.microsoft.com/office/drawing/2014/main" id="{0FFA5772-96EB-0ED7-A8A2-384BCF6C7B53}"/>
              </a:ext>
            </a:extLst>
          </p:cNvPr>
          <p:cNvSpPr/>
          <p:nvPr/>
        </p:nvSpPr>
        <p:spPr>
          <a:xfrm>
            <a:off x="0" y="0"/>
            <a:ext cx="4446494" cy="6858000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70D91F5-31A1-CF0D-7FD7-F8E552E5449B}"/>
              </a:ext>
            </a:extLst>
          </p:cNvPr>
          <p:cNvSpPr txBox="1"/>
          <p:nvPr/>
        </p:nvSpPr>
        <p:spPr>
          <a:xfrm>
            <a:off x="317137" y="362325"/>
            <a:ext cx="6629400" cy="7463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5080"/>
              </a:lnSpc>
            </a:pPr>
            <a:r>
              <a:rPr lang="en-US" sz="5400" dirty="0">
                <a:solidFill>
                  <a:srgbClr val="F9F9F9"/>
                </a:solidFill>
                <a:latin typeface="Franklin Gothic Medium" panose="020B0603020102020204" pitchFamily="34" charset="0"/>
              </a:rPr>
              <a:t>Deposits</a:t>
            </a:r>
            <a:endParaRPr lang="en-US" sz="3600" dirty="0">
              <a:solidFill>
                <a:srgbClr val="F9F9F9"/>
              </a:solidFill>
              <a:latin typeface="Franklin Gothic Medium" panose="020B06030201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C49BA65-6708-6647-C502-2763E643B2DE}"/>
              </a:ext>
            </a:extLst>
          </p:cNvPr>
          <p:cNvSpPr txBox="1"/>
          <p:nvPr/>
        </p:nvSpPr>
        <p:spPr>
          <a:xfrm>
            <a:off x="332635" y="1214251"/>
            <a:ext cx="4053385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9F9F9"/>
                </a:solidFill>
                <a:latin typeface="Franklin Gothic Book" panose="020B0503020102020204" pitchFamily="34" charset="0"/>
              </a:rPr>
              <a:t>Prioritize deposits to fund growth over external funding sources. </a:t>
            </a:r>
          </a:p>
          <a:p>
            <a:endParaRPr lang="en-US" sz="2400" b="1" dirty="0">
              <a:solidFill>
                <a:srgbClr val="F9F9F9"/>
              </a:solidFill>
              <a:latin typeface="Franklin Gothic Book" panose="020B0503020102020204" pitchFamily="34" charset="0"/>
            </a:endParaRPr>
          </a:p>
          <a:p>
            <a:r>
              <a:rPr lang="en-US" sz="2400" b="1" dirty="0">
                <a:solidFill>
                  <a:srgbClr val="F9F9F9"/>
                </a:solidFill>
                <a:latin typeface="Franklin Gothic Book" panose="020B0503020102020204" pitchFamily="34" charset="0"/>
              </a:rPr>
              <a:t>Emphasis on business checking to align with our loan strategy.</a:t>
            </a:r>
          </a:p>
          <a:p>
            <a:endParaRPr lang="en-US" sz="2400" b="1" dirty="0">
              <a:solidFill>
                <a:srgbClr val="F9F9F9"/>
              </a:solidFill>
              <a:latin typeface="Franklin Gothic Book" panose="020B0503020102020204" pitchFamily="34" charset="0"/>
            </a:endParaRPr>
          </a:p>
          <a:p>
            <a:r>
              <a:rPr lang="en-US" sz="2400" b="1" dirty="0">
                <a:solidFill>
                  <a:srgbClr val="F9F9F9"/>
                </a:solidFill>
                <a:latin typeface="Franklin Gothic Book" panose="020B0503020102020204" pitchFamily="34" charset="0"/>
              </a:rPr>
              <a:t>Attractive pricing and investment in business development</a:t>
            </a:r>
          </a:p>
        </p:txBody>
      </p:sp>
      <p:graphicFrame>
        <p:nvGraphicFramePr>
          <p:cNvPr id="24" name="Chart 23">
            <a:extLst>
              <a:ext uri="{FF2B5EF4-FFF2-40B4-BE49-F238E27FC236}">
                <a16:creationId xmlns:a16="http://schemas.microsoft.com/office/drawing/2014/main" id="{897D8202-CC06-96F6-AB32-D955B24D064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21458504"/>
              </p:ext>
            </p:extLst>
          </p:nvPr>
        </p:nvGraphicFramePr>
        <p:xfrm>
          <a:off x="4925962" y="509451"/>
          <a:ext cx="7065741" cy="61560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3" name="TextBox 32">
            <a:extLst>
              <a:ext uri="{FF2B5EF4-FFF2-40B4-BE49-F238E27FC236}">
                <a16:creationId xmlns:a16="http://schemas.microsoft.com/office/drawing/2014/main" id="{315EE05F-5D94-8A16-0721-B2E68A7F7DE8}"/>
              </a:ext>
            </a:extLst>
          </p:cNvPr>
          <p:cNvSpPr txBox="1"/>
          <p:nvPr/>
        </p:nvSpPr>
        <p:spPr>
          <a:xfrm>
            <a:off x="7817276" y="4389021"/>
            <a:ext cx="22007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Bradley Hand" pitchFamily="2" charset="77"/>
              </a:rPr>
              <a:t>Community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E84B1DCB-A1AC-8E80-86ED-4F4B4B29FD23}"/>
              </a:ext>
            </a:extLst>
          </p:cNvPr>
          <p:cNvSpPr txBox="1"/>
          <p:nvPr/>
        </p:nvSpPr>
        <p:spPr>
          <a:xfrm>
            <a:off x="6730250" y="2318431"/>
            <a:ext cx="19243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Bradley Hand" pitchFamily="2" charset="77"/>
              </a:rPr>
              <a:t>Everstead</a:t>
            </a:r>
          </a:p>
        </p:txBody>
      </p:sp>
    </p:spTree>
    <p:extLst>
      <p:ext uri="{BB962C8B-B14F-4D97-AF65-F5344CB8AC3E}">
        <p14:creationId xmlns:p14="http://schemas.microsoft.com/office/powerpoint/2010/main" val="25606454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E3C3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1B18973-8882-C2F3-FD2D-7F7C8C6C18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1D9BFB74-B239-978A-DB2E-1EB2DE3143DC}"/>
              </a:ext>
            </a:extLst>
          </p:cNvPr>
          <p:cNvSpPr txBox="1"/>
          <p:nvPr/>
        </p:nvSpPr>
        <p:spPr>
          <a:xfrm>
            <a:off x="317137" y="192506"/>
            <a:ext cx="6629400" cy="14003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5080"/>
              </a:lnSpc>
            </a:pPr>
            <a:r>
              <a:rPr lang="en-US" sz="5400" dirty="0">
                <a:solidFill>
                  <a:srgbClr val="F9F9F9"/>
                </a:solidFill>
                <a:latin typeface="Franklin Gothic Medium" panose="020B0603020102020204" pitchFamily="34" charset="0"/>
              </a:rPr>
              <a:t>Controlled and Intentional Growth</a:t>
            </a:r>
            <a:endParaRPr lang="en-US" sz="3600" dirty="0">
              <a:solidFill>
                <a:srgbClr val="F9F9F9"/>
              </a:solidFill>
              <a:latin typeface="Franklin Gothic Medium" panose="020B0603020102020204" pitchFamily="34" charset="0"/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C8FC9551-0C25-891F-0498-AD9DAD095F47}"/>
              </a:ext>
            </a:extLst>
          </p:cNvPr>
          <p:cNvCxnSpPr>
            <a:cxnSpLocks/>
          </p:cNvCxnSpPr>
          <p:nvPr/>
        </p:nvCxnSpPr>
        <p:spPr>
          <a:xfrm>
            <a:off x="398891" y="6102879"/>
            <a:ext cx="11394217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Rectangle 18">
            <a:extLst>
              <a:ext uri="{FF2B5EF4-FFF2-40B4-BE49-F238E27FC236}">
                <a16:creationId xmlns:a16="http://schemas.microsoft.com/office/drawing/2014/main" id="{ADFDEB10-F72D-3F63-5BE5-5666604D02CA}"/>
              </a:ext>
            </a:extLst>
          </p:cNvPr>
          <p:cNvSpPr/>
          <p:nvPr/>
        </p:nvSpPr>
        <p:spPr>
          <a:xfrm>
            <a:off x="6868919" y="2375528"/>
            <a:ext cx="967154" cy="372088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15B31FF-4980-F25F-8839-7156F029E494}"/>
              </a:ext>
            </a:extLst>
          </p:cNvPr>
          <p:cNvSpPr/>
          <p:nvPr/>
        </p:nvSpPr>
        <p:spPr>
          <a:xfrm>
            <a:off x="8118760" y="1906311"/>
            <a:ext cx="967154" cy="41837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A6F2C72A-9431-02CD-1A52-CFE2C9D6BF5C}"/>
              </a:ext>
            </a:extLst>
          </p:cNvPr>
          <p:cNvSpPr/>
          <p:nvPr/>
        </p:nvSpPr>
        <p:spPr>
          <a:xfrm>
            <a:off x="10618446" y="999339"/>
            <a:ext cx="967154" cy="511001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D11E797-AB4D-E960-AFEE-F7F048046A31}"/>
              </a:ext>
            </a:extLst>
          </p:cNvPr>
          <p:cNvSpPr/>
          <p:nvPr/>
        </p:nvSpPr>
        <p:spPr>
          <a:xfrm>
            <a:off x="569019" y="5118833"/>
            <a:ext cx="967154" cy="9681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EEBF9B5-71EA-292B-A859-7A97E24E79DA}"/>
              </a:ext>
            </a:extLst>
          </p:cNvPr>
          <p:cNvSpPr txBox="1"/>
          <p:nvPr/>
        </p:nvSpPr>
        <p:spPr>
          <a:xfrm>
            <a:off x="565898" y="4644664"/>
            <a:ext cx="9733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9F9F9"/>
                </a:solidFill>
                <a:effectLst/>
                <a:latin typeface="Franklin Gothic Book" panose="020B0503020102020204" pitchFamily="34" charset="0"/>
              </a:rPr>
              <a:t>$781</a:t>
            </a:r>
            <a:endParaRPr lang="en-US" sz="2400" b="1" dirty="0">
              <a:solidFill>
                <a:srgbClr val="F9F9F9"/>
              </a:solidFill>
              <a:latin typeface="Franklin Gothic Book" panose="020B05030201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A33A285-C869-60A5-8A68-EBCCDA485B0E}"/>
              </a:ext>
            </a:extLst>
          </p:cNvPr>
          <p:cNvSpPr txBox="1"/>
          <p:nvPr/>
        </p:nvSpPr>
        <p:spPr>
          <a:xfrm>
            <a:off x="562778" y="6130701"/>
            <a:ext cx="9733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9F9F9"/>
                </a:solidFill>
                <a:effectLst/>
                <a:latin typeface="Franklin Gothic Book" panose="020B0503020102020204" pitchFamily="34" charset="0"/>
              </a:rPr>
              <a:t>Q429</a:t>
            </a:r>
            <a:endParaRPr lang="en-US" sz="2400" b="1" dirty="0">
              <a:solidFill>
                <a:srgbClr val="F9F9F9"/>
              </a:solidFill>
              <a:latin typeface="Franklin Gothic Book" panose="020B0503020102020204" pitchFamily="34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7C3EDDF-22D8-836B-D210-8B0B1C0D3B86}"/>
              </a:ext>
            </a:extLst>
          </p:cNvPr>
          <p:cNvSpPr/>
          <p:nvPr/>
        </p:nvSpPr>
        <p:spPr>
          <a:xfrm>
            <a:off x="1832638" y="4263439"/>
            <a:ext cx="967154" cy="18265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AF7ED46-0DAB-A692-32DD-5AE3284350C4}"/>
              </a:ext>
            </a:extLst>
          </p:cNvPr>
          <p:cNvSpPr txBox="1"/>
          <p:nvPr/>
        </p:nvSpPr>
        <p:spPr>
          <a:xfrm>
            <a:off x="1821979" y="3781157"/>
            <a:ext cx="9733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9F9F9"/>
                </a:solidFill>
                <a:effectLst/>
                <a:latin typeface="Franklin Gothic Book" panose="020B0503020102020204" pitchFamily="34" charset="0"/>
              </a:rPr>
              <a:t>$816</a:t>
            </a:r>
            <a:endParaRPr lang="en-US" sz="2400" b="1" dirty="0">
              <a:solidFill>
                <a:srgbClr val="F9F9F9"/>
              </a:solidFill>
              <a:latin typeface="Franklin Gothic Book" panose="020B05030201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DA5680B-20E9-12E7-C10E-0C7DF922E44C}"/>
              </a:ext>
            </a:extLst>
          </p:cNvPr>
          <p:cNvSpPr txBox="1"/>
          <p:nvPr/>
        </p:nvSpPr>
        <p:spPr>
          <a:xfrm>
            <a:off x="1821980" y="6137960"/>
            <a:ext cx="9733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9F9F9"/>
                </a:solidFill>
                <a:effectLst/>
                <a:latin typeface="Franklin Gothic Book" panose="020B0503020102020204" pitchFamily="34" charset="0"/>
              </a:rPr>
              <a:t>Q130</a:t>
            </a:r>
            <a:endParaRPr lang="en-US" sz="2400" b="1" dirty="0">
              <a:solidFill>
                <a:srgbClr val="F9F9F9"/>
              </a:solidFill>
              <a:latin typeface="Franklin Gothic Book" panose="020B0503020102020204" pitchFamily="34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10E9A1B-EB34-687C-024B-8E6AC13E0A70}"/>
              </a:ext>
            </a:extLst>
          </p:cNvPr>
          <p:cNvSpPr/>
          <p:nvPr/>
        </p:nvSpPr>
        <p:spPr>
          <a:xfrm>
            <a:off x="3097554" y="3781158"/>
            <a:ext cx="967154" cy="23440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E443EF8-CEE2-04C9-4DAB-93E52FE3C19D}"/>
              </a:ext>
            </a:extLst>
          </p:cNvPr>
          <p:cNvSpPr txBox="1"/>
          <p:nvPr/>
        </p:nvSpPr>
        <p:spPr>
          <a:xfrm>
            <a:off x="3097554" y="3282560"/>
            <a:ext cx="9733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9F9F9"/>
                </a:solidFill>
                <a:effectLst/>
                <a:latin typeface="Franklin Gothic Book" panose="020B0503020102020204" pitchFamily="34" charset="0"/>
              </a:rPr>
              <a:t>$833</a:t>
            </a:r>
            <a:endParaRPr lang="en-US" sz="2400" b="1" dirty="0">
              <a:solidFill>
                <a:srgbClr val="F9F9F9"/>
              </a:solidFill>
              <a:latin typeface="Franklin Gothic Book" panose="020B05030201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CA3948B-5FFB-D68E-B27A-8F8F0362D38C}"/>
              </a:ext>
            </a:extLst>
          </p:cNvPr>
          <p:cNvSpPr txBox="1"/>
          <p:nvPr/>
        </p:nvSpPr>
        <p:spPr>
          <a:xfrm>
            <a:off x="3082479" y="6113114"/>
            <a:ext cx="9733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9F9F9"/>
                </a:solidFill>
                <a:effectLst/>
                <a:latin typeface="Franklin Gothic Book" panose="020B0503020102020204" pitchFamily="34" charset="0"/>
              </a:rPr>
              <a:t>Q230</a:t>
            </a:r>
            <a:endParaRPr lang="en-US" sz="2400" b="1" dirty="0">
              <a:solidFill>
                <a:srgbClr val="F9F9F9"/>
              </a:solidFill>
              <a:latin typeface="Franklin Gothic Book" panose="020B0503020102020204" pitchFamily="34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234B990-5831-86D9-3D39-D79EBD7D738D}"/>
              </a:ext>
            </a:extLst>
          </p:cNvPr>
          <p:cNvSpPr/>
          <p:nvPr/>
        </p:nvSpPr>
        <p:spPr>
          <a:xfrm>
            <a:off x="4347395" y="3591112"/>
            <a:ext cx="967154" cy="249890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5C009C25-561B-4F52-20B6-387DE0076288}"/>
              </a:ext>
            </a:extLst>
          </p:cNvPr>
          <p:cNvSpPr txBox="1"/>
          <p:nvPr/>
        </p:nvSpPr>
        <p:spPr>
          <a:xfrm>
            <a:off x="4338038" y="3101626"/>
            <a:ext cx="9733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9F9F9"/>
                </a:solidFill>
                <a:effectLst/>
                <a:latin typeface="Franklin Gothic Book" panose="020B0503020102020204" pitchFamily="34" charset="0"/>
              </a:rPr>
              <a:t>$835</a:t>
            </a:r>
            <a:endParaRPr lang="en-US" sz="2400" b="1" dirty="0">
              <a:solidFill>
                <a:srgbClr val="F9F9F9"/>
              </a:solidFill>
              <a:latin typeface="Franklin Gothic Book" panose="020B0503020102020204" pitchFamily="34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5C0BD14A-846A-7B8A-26BF-E3B0F2B98415}"/>
              </a:ext>
            </a:extLst>
          </p:cNvPr>
          <p:cNvSpPr txBox="1"/>
          <p:nvPr/>
        </p:nvSpPr>
        <p:spPr>
          <a:xfrm>
            <a:off x="4350515" y="6125190"/>
            <a:ext cx="9733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9F9F9"/>
                </a:solidFill>
                <a:effectLst/>
                <a:latin typeface="Franklin Gothic Book" panose="020B0503020102020204" pitchFamily="34" charset="0"/>
              </a:rPr>
              <a:t>Q330</a:t>
            </a:r>
            <a:endParaRPr lang="en-US" sz="2400" b="1" dirty="0">
              <a:solidFill>
                <a:srgbClr val="F9F9F9"/>
              </a:solidFill>
              <a:latin typeface="Franklin Gothic Book" panose="020B0503020102020204" pitchFamily="34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69052E0-E171-39EB-3E16-FAF5FB098661}"/>
              </a:ext>
            </a:extLst>
          </p:cNvPr>
          <p:cNvSpPr/>
          <p:nvPr/>
        </p:nvSpPr>
        <p:spPr>
          <a:xfrm>
            <a:off x="5618552" y="2815106"/>
            <a:ext cx="967154" cy="326803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27F2A138-D03D-0B97-A3E7-3EEF2EC3D267}"/>
              </a:ext>
            </a:extLst>
          </p:cNvPr>
          <p:cNvSpPr txBox="1"/>
          <p:nvPr/>
        </p:nvSpPr>
        <p:spPr>
          <a:xfrm>
            <a:off x="5609301" y="2267261"/>
            <a:ext cx="9733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9F9F9"/>
                </a:solidFill>
                <a:effectLst/>
                <a:latin typeface="Franklin Gothic Book" panose="020B0503020102020204" pitchFamily="34" charset="0"/>
              </a:rPr>
              <a:t>$867</a:t>
            </a:r>
            <a:endParaRPr lang="en-US" sz="2400" b="1" dirty="0">
              <a:solidFill>
                <a:srgbClr val="F9F9F9"/>
              </a:solidFill>
              <a:latin typeface="Franklin Gothic Book" panose="020B0503020102020204" pitchFamily="34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388308D4-2FEC-8579-4349-98379CE43E74}"/>
              </a:ext>
            </a:extLst>
          </p:cNvPr>
          <p:cNvSpPr txBox="1"/>
          <p:nvPr/>
        </p:nvSpPr>
        <p:spPr>
          <a:xfrm>
            <a:off x="5609717" y="6113114"/>
            <a:ext cx="9733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9F9F9"/>
                </a:solidFill>
                <a:effectLst/>
                <a:latin typeface="Franklin Gothic Book" panose="020B0503020102020204" pitchFamily="34" charset="0"/>
              </a:rPr>
              <a:t>Q430</a:t>
            </a:r>
            <a:endParaRPr lang="en-US" sz="2400" b="1" dirty="0">
              <a:solidFill>
                <a:srgbClr val="F9F9F9"/>
              </a:solidFill>
              <a:latin typeface="Franklin Gothic Book" panose="020B0503020102020204" pitchFamily="34" charset="0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9698EBE5-756C-985F-D750-50CE8764C45A}"/>
              </a:ext>
            </a:extLst>
          </p:cNvPr>
          <p:cNvSpPr/>
          <p:nvPr/>
        </p:nvSpPr>
        <p:spPr>
          <a:xfrm>
            <a:off x="9368601" y="1503337"/>
            <a:ext cx="967154" cy="46124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F7F12BAC-0494-502B-53F2-1D29CEC31FA8}"/>
              </a:ext>
            </a:extLst>
          </p:cNvPr>
          <p:cNvSpPr txBox="1"/>
          <p:nvPr/>
        </p:nvSpPr>
        <p:spPr>
          <a:xfrm>
            <a:off x="6838562" y="1900397"/>
            <a:ext cx="9733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9F9F9"/>
                </a:solidFill>
                <a:effectLst/>
                <a:latin typeface="Franklin Gothic Book" panose="020B0503020102020204" pitchFamily="34" charset="0"/>
              </a:rPr>
              <a:t>$883</a:t>
            </a:r>
            <a:endParaRPr lang="en-US" sz="2400" b="1" dirty="0">
              <a:solidFill>
                <a:srgbClr val="F9F9F9"/>
              </a:solidFill>
              <a:latin typeface="Franklin Gothic Book" panose="020B0503020102020204" pitchFamily="34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7F729EB2-C6EA-FE1A-667D-EE2125AA0F6E}"/>
              </a:ext>
            </a:extLst>
          </p:cNvPr>
          <p:cNvSpPr txBox="1"/>
          <p:nvPr/>
        </p:nvSpPr>
        <p:spPr>
          <a:xfrm>
            <a:off x="6855141" y="6113114"/>
            <a:ext cx="9733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9F9F9"/>
                </a:solidFill>
                <a:effectLst/>
                <a:latin typeface="Franklin Gothic Book" panose="020B0503020102020204" pitchFamily="34" charset="0"/>
              </a:rPr>
              <a:t>Q131</a:t>
            </a:r>
            <a:endParaRPr lang="en-US" sz="2400" b="1" dirty="0">
              <a:solidFill>
                <a:srgbClr val="F9F9F9"/>
              </a:solidFill>
              <a:latin typeface="Franklin Gothic Book" panose="020B0503020102020204" pitchFamily="34" charset="0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D89A75CC-19D1-8D25-3117-EDCB98BBC1D2}"/>
              </a:ext>
            </a:extLst>
          </p:cNvPr>
          <p:cNvSpPr txBox="1"/>
          <p:nvPr/>
        </p:nvSpPr>
        <p:spPr>
          <a:xfrm>
            <a:off x="8112515" y="1412606"/>
            <a:ext cx="9733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9F9F9"/>
                </a:solidFill>
                <a:effectLst/>
                <a:latin typeface="Franklin Gothic Book" panose="020B0503020102020204" pitchFamily="34" charset="0"/>
              </a:rPr>
              <a:t>$899</a:t>
            </a:r>
            <a:endParaRPr lang="en-US" sz="2400" b="1" dirty="0">
              <a:solidFill>
                <a:srgbClr val="F9F9F9"/>
              </a:solidFill>
              <a:latin typeface="Franklin Gothic Book" panose="020B0503020102020204" pitchFamily="34" charset="0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8814F4C4-CF93-A516-1D10-D6E164B98E7C}"/>
              </a:ext>
            </a:extLst>
          </p:cNvPr>
          <p:cNvSpPr txBox="1"/>
          <p:nvPr/>
        </p:nvSpPr>
        <p:spPr>
          <a:xfrm>
            <a:off x="8099268" y="6096410"/>
            <a:ext cx="9733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9F9F9"/>
                </a:solidFill>
                <a:effectLst/>
                <a:latin typeface="Franklin Gothic Book" panose="020B0503020102020204" pitchFamily="34" charset="0"/>
              </a:rPr>
              <a:t>Q231</a:t>
            </a:r>
            <a:endParaRPr lang="en-US" sz="2400" b="1" dirty="0">
              <a:solidFill>
                <a:srgbClr val="F9F9F9"/>
              </a:solidFill>
              <a:latin typeface="Franklin Gothic Book" panose="020B0503020102020204" pitchFamily="34" charset="0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154B58AD-CE1F-09B0-8C52-DAE29C767A55}"/>
              </a:ext>
            </a:extLst>
          </p:cNvPr>
          <p:cNvSpPr txBox="1"/>
          <p:nvPr/>
        </p:nvSpPr>
        <p:spPr>
          <a:xfrm>
            <a:off x="9362360" y="1024235"/>
            <a:ext cx="9733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9F9F9"/>
                </a:solidFill>
                <a:effectLst/>
                <a:latin typeface="Franklin Gothic Book" panose="020B0503020102020204" pitchFamily="34" charset="0"/>
              </a:rPr>
              <a:t>$913</a:t>
            </a:r>
            <a:endParaRPr lang="en-US" sz="2400" b="1" dirty="0">
              <a:solidFill>
                <a:srgbClr val="F9F9F9"/>
              </a:solidFill>
              <a:latin typeface="Franklin Gothic Book" panose="020B0503020102020204" pitchFamily="34" charset="0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8A010577-B60D-687E-D337-B62B5AAA9C24}"/>
              </a:ext>
            </a:extLst>
          </p:cNvPr>
          <p:cNvSpPr txBox="1"/>
          <p:nvPr/>
        </p:nvSpPr>
        <p:spPr>
          <a:xfrm>
            <a:off x="9374842" y="6096410"/>
            <a:ext cx="9733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9F9F9"/>
                </a:solidFill>
                <a:effectLst/>
                <a:latin typeface="Franklin Gothic Book" panose="020B0503020102020204" pitchFamily="34" charset="0"/>
              </a:rPr>
              <a:t>Q331</a:t>
            </a:r>
            <a:endParaRPr lang="en-US" sz="2400" b="1" dirty="0">
              <a:solidFill>
                <a:srgbClr val="F9F9F9"/>
              </a:solidFill>
              <a:latin typeface="Franklin Gothic Book" panose="020B0503020102020204" pitchFamily="34" charset="0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79B80780-D92C-9DC4-72F3-3F81A1A2E25C}"/>
              </a:ext>
            </a:extLst>
          </p:cNvPr>
          <p:cNvSpPr txBox="1"/>
          <p:nvPr/>
        </p:nvSpPr>
        <p:spPr>
          <a:xfrm>
            <a:off x="10612205" y="512795"/>
            <a:ext cx="9733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9F9F9"/>
                </a:solidFill>
                <a:effectLst/>
                <a:latin typeface="Franklin Gothic Book" panose="020B0503020102020204" pitchFamily="34" charset="0"/>
              </a:rPr>
              <a:t>$937</a:t>
            </a:r>
            <a:endParaRPr lang="en-US" sz="2400" b="1" dirty="0">
              <a:solidFill>
                <a:srgbClr val="F9F9F9"/>
              </a:solidFill>
              <a:latin typeface="Franklin Gothic Book" panose="020B0503020102020204" pitchFamily="34" charset="0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C3321DDF-2BAC-1AD3-6968-C1D53CD05DDF}"/>
              </a:ext>
            </a:extLst>
          </p:cNvPr>
          <p:cNvSpPr txBox="1"/>
          <p:nvPr/>
        </p:nvSpPr>
        <p:spPr>
          <a:xfrm>
            <a:off x="10637164" y="6096410"/>
            <a:ext cx="9733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9F9F9"/>
                </a:solidFill>
                <a:effectLst/>
                <a:latin typeface="Franklin Gothic Book" panose="020B0503020102020204" pitchFamily="34" charset="0"/>
              </a:rPr>
              <a:t>Q431</a:t>
            </a:r>
            <a:endParaRPr lang="en-US" sz="2400" b="1" dirty="0">
              <a:solidFill>
                <a:srgbClr val="F9F9F9"/>
              </a:solidFill>
              <a:latin typeface="Franklin Gothic Book" panose="020B0503020102020204" pitchFamily="34" charset="0"/>
            </a:endParaRPr>
          </a:p>
        </p:txBody>
      </p:sp>
      <p:pic>
        <p:nvPicPr>
          <p:cNvPr id="3" name="Picture 2" descr="A green tree with black background&#10;&#10;Description automatically generated">
            <a:extLst>
              <a:ext uri="{FF2B5EF4-FFF2-40B4-BE49-F238E27FC236}">
                <a16:creationId xmlns:a16="http://schemas.microsoft.com/office/drawing/2014/main" id="{2BE7E492-B216-779B-4B07-6264877AC2D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1742" r="21585" b="21848"/>
          <a:stretch/>
        </p:blipFill>
        <p:spPr>
          <a:xfrm>
            <a:off x="6867210" y="5185855"/>
            <a:ext cx="913751" cy="866289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F8DFFD08-929A-BEB2-20E5-18FE53604323}"/>
              </a:ext>
            </a:extLst>
          </p:cNvPr>
          <p:cNvSpPr txBox="1"/>
          <p:nvPr/>
        </p:nvSpPr>
        <p:spPr>
          <a:xfrm>
            <a:off x="341650" y="1513822"/>
            <a:ext cx="405338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9F9F9"/>
                </a:solidFill>
                <a:latin typeface="Franklin Gothic Book" panose="020B0503020102020204" pitchFamily="34" charset="0"/>
              </a:rPr>
              <a:t>Everstead Total Assets</a:t>
            </a:r>
            <a:br>
              <a:rPr lang="en-US" sz="2800" b="1" dirty="0">
                <a:solidFill>
                  <a:srgbClr val="F9F9F9"/>
                </a:solidFill>
                <a:latin typeface="Franklin Gothic Book" panose="020B0503020102020204" pitchFamily="34" charset="0"/>
              </a:rPr>
            </a:br>
            <a:endParaRPr lang="en-US" sz="2800" b="1" dirty="0">
              <a:solidFill>
                <a:srgbClr val="F9F9F9"/>
              </a:solidFill>
              <a:latin typeface="Franklin Gothic Book" panose="020B0503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84748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E3C3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8539A81-0626-2F8D-D31C-25F3AB4EAA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6EEC20B-3BF9-2C1C-5319-ED90EBA7FE46}"/>
              </a:ext>
            </a:extLst>
          </p:cNvPr>
          <p:cNvCxnSpPr>
            <a:cxnSpLocks/>
          </p:cNvCxnSpPr>
          <p:nvPr/>
        </p:nvCxnSpPr>
        <p:spPr>
          <a:xfrm>
            <a:off x="12585221" y="1221919"/>
            <a:ext cx="0" cy="5729469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04BC41D8-F1C1-9D66-EEEA-B3FD5868900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11023725"/>
              </p:ext>
            </p:extLst>
          </p:nvPr>
        </p:nvGraphicFramePr>
        <p:xfrm>
          <a:off x="447937" y="1188475"/>
          <a:ext cx="11408265" cy="51503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1653">
                  <a:extLst>
                    <a:ext uri="{9D8B030D-6E8A-4147-A177-3AD203B41FA5}">
                      <a16:colId xmlns:a16="http://schemas.microsoft.com/office/drawing/2014/main" val="1987196456"/>
                    </a:ext>
                  </a:extLst>
                </a:gridCol>
                <a:gridCol w="2281653">
                  <a:extLst>
                    <a:ext uri="{9D8B030D-6E8A-4147-A177-3AD203B41FA5}">
                      <a16:colId xmlns:a16="http://schemas.microsoft.com/office/drawing/2014/main" val="3222328136"/>
                    </a:ext>
                  </a:extLst>
                </a:gridCol>
                <a:gridCol w="2281653">
                  <a:extLst>
                    <a:ext uri="{9D8B030D-6E8A-4147-A177-3AD203B41FA5}">
                      <a16:colId xmlns:a16="http://schemas.microsoft.com/office/drawing/2014/main" val="535589854"/>
                    </a:ext>
                  </a:extLst>
                </a:gridCol>
                <a:gridCol w="2281653">
                  <a:extLst>
                    <a:ext uri="{9D8B030D-6E8A-4147-A177-3AD203B41FA5}">
                      <a16:colId xmlns:a16="http://schemas.microsoft.com/office/drawing/2014/main" val="560765990"/>
                    </a:ext>
                  </a:extLst>
                </a:gridCol>
                <a:gridCol w="2281653">
                  <a:extLst>
                    <a:ext uri="{9D8B030D-6E8A-4147-A177-3AD203B41FA5}">
                      <a16:colId xmlns:a16="http://schemas.microsoft.com/office/drawing/2014/main" val="1547023342"/>
                    </a:ext>
                  </a:extLst>
                </a:gridCol>
              </a:tblGrid>
              <a:tr h="641614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F9F9F9"/>
                          </a:solidFill>
                          <a:latin typeface="Franklin Gothic Medium" panose="020B0603020102020204" pitchFamily="34" charset="0"/>
                        </a:rPr>
                        <a:t>KPIs</a:t>
                      </a:r>
                    </a:p>
                  </a:txBody>
                  <a:tcPr anchor="ctr">
                    <a:lnL w="3175" cap="flat" cmpd="sng" algn="ctr">
                      <a:solidFill>
                        <a:srgbClr val="3E3C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C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C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C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26D1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F9F9F9"/>
                          </a:solidFill>
                          <a:latin typeface="Franklin Gothic Medium" panose="020B0603020102020204" pitchFamily="34" charset="0"/>
                        </a:rPr>
                        <a:t>Starting</a:t>
                      </a:r>
                    </a:p>
                  </a:txBody>
                  <a:tcPr anchor="ctr">
                    <a:lnL w="3175" cap="flat" cmpd="sng" algn="ctr">
                      <a:solidFill>
                        <a:srgbClr val="3E3C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C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C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C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26D1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F9F9F9"/>
                          </a:solidFill>
                          <a:latin typeface="Franklin Gothic Medium" panose="020B0603020102020204" pitchFamily="34" charset="0"/>
                        </a:rPr>
                        <a:t>Ending</a:t>
                      </a:r>
                    </a:p>
                  </a:txBody>
                  <a:tcPr anchor="ctr">
                    <a:lnL w="3175" cap="flat" cmpd="sng" algn="ctr">
                      <a:solidFill>
                        <a:srgbClr val="3E3C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C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C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C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26D1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F9F9F9"/>
                          </a:solidFill>
                          <a:latin typeface="Franklin Gothic Medium" panose="020B0603020102020204" pitchFamily="34" charset="0"/>
                        </a:rPr>
                        <a:t>$ Change</a:t>
                      </a:r>
                    </a:p>
                  </a:txBody>
                  <a:tcPr anchor="ctr">
                    <a:lnL w="3175" cap="flat" cmpd="sng" algn="ctr">
                      <a:solidFill>
                        <a:srgbClr val="3E3C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C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C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C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26D1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F9F9F9"/>
                          </a:solidFill>
                          <a:latin typeface="Franklin Gothic Medium" panose="020B0603020102020204" pitchFamily="34" charset="0"/>
                        </a:rPr>
                        <a:t>% Change</a:t>
                      </a:r>
                    </a:p>
                  </a:txBody>
                  <a:tcPr anchor="ctr">
                    <a:lnL w="3175" cap="flat" cmpd="sng" algn="ctr">
                      <a:solidFill>
                        <a:srgbClr val="3E3C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C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C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C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26D1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0054956"/>
                  </a:ext>
                </a:extLst>
              </a:tr>
              <a:tr h="644102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rgbClr val="3E3C3F"/>
                          </a:solidFill>
                          <a:latin typeface="Franklin Gothic Medium" panose="020B0603020102020204" pitchFamily="34" charset="0"/>
                        </a:rPr>
                        <a:t>Assets</a:t>
                      </a:r>
                      <a:br>
                        <a:rPr lang="en-US" sz="2000" dirty="0">
                          <a:solidFill>
                            <a:srgbClr val="3E3C3F"/>
                          </a:solidFill>
                          <a:latin typeface="Franklin Gothic Medium" panose="020B0603020102020204" pitchFamily="34" charset="0"/>
                        </a:rPr>
                      </a:br>
                      <a:r>
                        <a:rPr lang="en-US" sz="1200" dirty="0">
                          <a:solidFill>
                            <a:srgbClr val="3E3C3F"/>
                          </a:solidFill>
                          <a:latin typeface="Franklin Gothic Medium" panose="020B0603020102020204" pitchFamily="34" charset="0"/>
                        </a:rPr>
                        <a:t>(in millions)</a:t>
                      </a:r>
                      <a:endParaRPr lang="en-US" sz="2000" dirty="0">
                        <a:solidFill>
                          <a:srgbClr val="3E3C3F"/>
                        </a:solidFill>
                        <a:latin typeface="Franklin Gothic Medium" panose="020B06030201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3E3C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C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C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C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rgbClr val="3E3C3F"/>
                          </a:solidFill>
                          <a:latin typeface="Franklin Gothic Medium" panose="020B0603020102020204" pitchFamily="34" charset="0"/>
                        </a:rPr>
                        <a:t>$781</a:t>
                      </a:r>
                    </a:p>
                  </a:txBody>
                  <a:tcPr anchor="ctr">
                    <a:lnL w="3175" cap="flat" cmpd="sng" algn="ctr">
                      <a:solidFill>
                        <a:srgbClr val="3E3C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C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C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C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rgbClr val="3E3C3F"/>
                          </a:solidFill>
                          <a:latin typeface="Franklin Gothic Medium" panose="020B0603020102020204" pitchFamily="34" charset="0"/>
                        </a:rPr>
                        <a:t>$937</a:t>
                      </a:r>
                    </a:p>
                  </a:txBody>
                  <a:tcPr anchor="ctr">
                    <a:lnL w="3175" cap="flat" cmpd="sng" algn="ctr">
                      <a:solidFill>
                        <a:srgbClr val="3E3C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C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C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C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rgbClr val="3E3C3F"/>
                          </a:solidFill>
                          <a:latin typeface="Franklin Gothic Medium" panose="020B0603020102020204" pitchFamily="34" charset="0"/>
                        </a:rPr>
                        <a:t>$156</a:t>
                      </a:r>
                    </a:p>
                  </a:txBody>
                  <a:tcPr anchor="ctr">
                    <a:lnL w="3175" cap="flat" cmpd="sng" algn="ctr">
                      <a:solidFill>
                        <a:srgbClr val="3E3C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C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C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C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rgbClr val="3E3C3F"/>
                          </a:solidFill>
                          <a:latin typeface="Franklin Gothic Medium" panose="020B0603020102020204" pitchFamily="34" charset="0"/>
                        </a:rPr>
                        <a:t>20% </a:t>
                      </a:r>
                    </a:p>
                  </a:txBody>
                  <a:tcPr anchor="ctr">
                    <a:lnL w="3175" cap="flat" cmpd="sng" algn="ctr">
                      <a:solidFill>
                        <a:srgbClr val="3E3C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C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C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C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992447"/>
                  </a:ext>
                </a:extLst>
              </a:tr>
              <a:tr h="644102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rgbClr val="3E3C3F"/>
                          </a:solidFill>
                          <a:latin typeface="Franklin Gothic Medium" panose="020B0603020102020204" pitchFamily="34" charset="0"/>
                        </a:rPr>
                        <a:t>Loans</a:t>
                      </a:r>
                      <a:br>
                        <a:rPr lang="en-US" sz="2000" dirty="0">
                          <a:solidFill>
                            <a:srgbClr val="3E3C3F"/>
                          </a:solidFill>
                          <a:latin typeface="Franklin Gothic Medium" panose="020B0603020102020204" pitchFamily="34" charset="0"/>
                        </a:rPr>
                      </a:br>
                      <a:r>
                        <a:rPr lang="en-US" sz="1200" kern="1200" dirty="0">
                          <a:solidFill>
                            <a:srgbClr val="3E3C3F"/>
                          </a:solidFill>
                          <a:latin typeface="Franklin Gothic Medium" panose="020B0603020102020204" pitchFamily="34" charset="0"/>
                          <a:ea typeface="+mn-ea"/>
                          <a:cs typeface="+mn-cs"/>
                        </a:rPr>
                        <a:t>(in millions)</a:t>
                      </a:r>
                    </a:p>
                  </a:txBody>
                  <a:tcPr anchor="ctr">
                    <a:lnL w="3175" cap="flat" cmpd="sng" algn="ctr">
                      <a:solidFill>
                        <a:srgbClr val="3E3C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C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C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C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rgbClr val="3E3C3F"/>
                          </a:solidFill>
                          <a:latin typeface="Franklin Gothic Medium" panose="020B0603020102020204" pitchFamily="34" charset="0"/>
                        </a:rPr>
                        <a:t>$628</a:t>
                      </a:r>
                    </a:p>
                  </a:txBody>
                  <a:tcPr anchor="ctr">
                    <a:lnL w="3175" cap="flat" cmpd="sng" algn="ctr">
                      <a:solidFill>
                        <a:srgbClr val="3E3C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C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C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C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rgbClr val="3E3C3F"/>
                          </a:solidFill>
                          <a:latin typeface="Franklin Gothic Medium" panose="020B0603020102020204" pitchFamily="34" charset="0"/>
                        </a:rPr>
                        <a:t>$717</a:t>
                      </a:r>
                    </a:p>
                  </a:txBody>
                  <a:tcPr anchor="ctr">
                    <a:lnL w="3175" cap="flat" cmpd="sng" algn="ctr">
                      <a:solidFill>
                        <a:srgbClr val="3E3C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C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C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C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rgbClr val="3E3C3F"/>
                          </a:solidFill>
                          <a:latin typeface="Franklin Gothic Medium" panose="020B0603020102020204" pitchFamily="34" charset="0"/>
                        </a:rPr>
                        <a:t>$91</a:t>
                      </a:r>
                    </a:p>
                  </a:txBody>
                  <a:tcPr anchor="ctr">
                    <a:lnL w="3175" cap="flat" cmpd="sng" algn="ctr">
                      <a:solidFill>
                        <a:srgbClr val="3E3C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C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C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C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rgbClr val="3E3C3F"/>
                          </a:solidFill>
                          <a:latin typeface="Franklin Gothic Medium" panose="020B0603020102020204" pitchFamily="34" charset="0"/>
                        </a:rPr>
                        <a:t>14%</a:t>
                      </a:r>
                    </a:p>
                  </a:txBody>
                  <a:tcPr anchor="ctr">
                    <a:lnL w="3175" cap="flat" cmpd="sng" algn="ctr">
                      <a:solidFill>
                        <a:srgbClr val="3E3C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C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C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C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08412756"/>
                  </a:ext>
                </a:extLst>
              </a:tr>
              <a:tr h="644102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rgbClr val="3E3C3F"/>
                          </a:solidFill>
                          <a:latin typeface="Franklin Gothic Medium" panose="020B0603020102020204" pitchFamily="34" charset="0"/>
                        </a:rPr>
                        <a:t>Deposits</a:t>
                      </a:r>
                      <a:br>
                        <a:rPr lang="en-US" sz="2000" dirty="0">
                          <a:solidFill>
                            <a:srgbClr val="3E3C3F"/>
                          </a:solidFill>
                          <a:latin typeface="Franklin Gothic Medium" panose="020B0603020102020204" pitchFamily="34" charset="0"/>
                        </a:rPr>
                      </a:br>
                      <a:r>
                        <a:rPr lang="en-US" sz="1200" kern="1200" dirty="0">
                          <a:solidFill>
                            <a:srgbClr val="3E3C3F"/>
                          </a:solidFill>
                          <a:latin typeface="Franklin Gothic Medium" panose="020B0603020102020204" pitchFamily="34" charset="0"/>
                          <a:ea typeface="+mn-ea"/>
                          <a:cs typeface="+mn-cs"/>
                        </a:rPr>
                        <a:t>(in millions)</a:t>
                      </a:r>
                    </a:p>
                  </a:txBody>
                  <a:tcPr anchor="ctr">
                    <a:lnL w="3175" cap="flat" cmpd="sng" algn="ctr">
                      <a:solidFill>
                        <a:srgbClr val="3E3C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C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C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C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rgbClr val="3E3C3F"/>
                          </a:solidFill>
                          <a:latin typeface="Franklin Gothic Medium" panose="020B0603020102020204" pitchFamily="34" charset="0"/>
                        </a:rPr>
                        <a:t>$671</a:t>
                      </a:r>
                    </a:p>
                  </a:txBody>
                  <a:tcPr anchor="ctr">
                    <a:lnL w="3175" cap="flat" cmpd="sng" algn="ctr">
                      <a:solidFill>
                        <a:srgbClr val="3E3C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C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C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C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rgbClr val="3E3C3F"/>
                          </a:solidFill>
                          <a:latin typeface="Franklin Gothic Medium" panose="020B0603020102020204" pitchFamily="34" charset="0"/>
                        </a:rPr>
                        <a:t>$831</a:t>
                      </a:r>
                    </a:p>
                  </a:txBody>
                  <a:tcPr anchor="ctr">
                    <a:lnL w="3175" cap="flat" cmpd="sng" algn="ctr">
                      <a:solidFill>
                        <a:srgbClr val="3E3C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C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C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C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rgbClr val="3E3C3F"/>
                          </a:solidFill>
                          <a:latin typeface="Franklin Gothic Medium" panose="020B0603020102020204" pitchFamily="34" charset="0"/>
                        </a:rPr>
                        <a:t>$160</a:t>
                      </a:r>
                    </a:p>
                  </a:txBody>
                  <a:tcPr anchor="ctr">
                    <a:lnL w="3175" cap="flat" cmpd="sng" algn="ctr">
                      <a:solidFill>
                        <a:srgbClr val="3E3C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C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C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C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rgbClr val="3E3C3F"/>
                          </a:solidFill>
                          <a:latin typeface="Franklin Gothic Medium" panose="020B0603020102020204" pitchFamily="34" charset="0"/>
                        </a:rPr>
                        <a:t>24%</a:t>
                      </a:r>
                    </a:p>
                  </a:txBody>
                  <a:tcPr anchor="ctr">
                    <a:lnL w="3175" cap="flat" cmpd="sng" algn="ctr">
                      <a:solidFill>
                        <a:srgbClr val="3E3C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C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C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C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22464095"/>
                  </a:ext>
                </a:extLst>
              </a:tr>
              <a:tr h="644102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rgbClr val="3E3C3F"/>
                          </a:solidFill>
                          <a:latin typeface="Franklin Gothic Medium" panose="020B0603020102020204" pitchFamily="34" charset="0"/>
                        </a:rPr>
                        <a:t>Net Income</a:t>
                      </a:r>
                      <a:br>
                        <a:rPr lang="en-US" sz="2000" dirty="0">
                          <a:solidFill>
                            <a:srgbClr val="3E3C3F"/>
                          </a:solidFill>
                          <a:latin typeface="Franklin Gothic Medium" panose="020B0603020102020204" pitchFamily="34" charset="0"/>
                        </a:rPr>
                      </a:br>
                      <a:r>
                        <a:rPr lang="en-US" sz="1200" kern="1200" dirty="0">
                          <a:solidFill>
                            <a:srgbClr val="3E3C3F"/>
                          </a:solidFill>
                          <a:latin typeface="Franklin Gothic Medium" panose="020B0603020102020204" pitchFamily="34" charset="0"/>
                          <a:ea typeface="+mn-ea"/>
                          <a:cs typeface="+mn-cs"/>
                        </a:rPr>
                        <a:t>(per quarter)</a:t>
                      </a:r>
                    </a:p>
                  </a:txBody>
                  <a:tcPr anchor="ctr">
                    <a:lnL w="3175" cap="flat" cmpd="sng" algn="ctr">
                      <a:solidFill>
                        <a:srgbClr val="3E3C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C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C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C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rgbClr val="3E3C3F"/>
                          </a:solidFill>
                          <a:latin typeface="Franklin Gothic Medium" panose="020B0603020102020204" pitchFamily="34" charset="0"/>
                        </a:rPr>
                        <a:t>$458,000</a:t>
                      </a:r>
                    </a:p>
                  </a:txBody>
                  <a:tcPr anchor="ctr">
                    <a:lnL w="3175" cap="flat" cmpd="sng" algn="ctr">
                      <a:solidFill>
                        <a:srgbClr val="3E3C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C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C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C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rgbClr val="3E3C3F"/>
                          </a:solidFill>
                          <a:latin typeface="Franklin Gothic Medium" panose="020B0603020102020204" pitchFamily="34" charset="0"/>
                        </a:rPr>
                        <a:t>$3,990,000</a:t>
                      </a:r>
                    </a:p>
                  </a:txBody>
                  <a:tcPr anchor="ctr">
                    <a:lnL w="3175" cap="flat" cmpd="sng" algn="ctr">
                      <a:solidFill>
                        <a:srgbClr val="3E3C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C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C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C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rgbClr val="3E3C3F"/>
                          </a:solidFill>
                          <a:latin typeface="Franklin Gothic Medium" panose="020B0603020102020204" pitchFamily="34" charset="0"/>
                        </a:rPr>
                        <a:t>$3,532,000</a:t>
                      </a:r>
                    </a:p>
                  </a:txBody>
                  <a:tcPr anchor="ctr">
                    <a:lnL w="3175" cap="flat" cmpd="sng" algn="ctr">
                      <a:solidFill>
                        <a:srgbClr val="3E3C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C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C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C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rgbClr val="3E3C3F"/>
                          </a:solidFill>
                          <a:latin typeface="Franklin Gothic Medium" panose="020B0603020102020204" pitchFamily="34" charset="0"/>
                        </a:rPr>
                        <a:t>871%</a:t>
                      </a:r>
                    </a:p>
                  </a:txBody>
                  <a:tcPr anchor="ctr">
                    <a:lnL w="3175" cap="flat" cmpd="sng" algn="ctr">
                      <a:solidFill>
                        <a:srgbClr val="3E3C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C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C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C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41531950"/>
                  </a:ext>
                </a:extLst>
              </a:tr>
              <a:tr h="644102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rgbClr val="3E3C3F"/>
                          </a:solidFill>
                          <a:latin typeface="Franklin Gothic Medium" panose="020B0603020102020204" pitchFamily="34" charset="0"/>
                        </a:rPr>
                        <a:t>ROA</a:t>
                      </a:r>
                    </a:p>
                  </a:txBody>
                  <a:tcPr anchor="ctr">
                    <a:lnL w="3175" cap="flat" cmpd="sng" algn="ctr">
                      <a:solidFill>
                        <a:srgbClr val="3E3C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C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C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C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rgbClr val="3E3C3F"/>
                          </a:solidFill>
                          <a:latin typeface="Franklin Gothic Medium" panose="020B0603020102020204" pitchFamily="34" charset="0"/>
                        </a:rPr>
                        <a:t>0.24%</a:t>
                      </a:r>
                    </a:p>
                  </a:txBody>
                  <a:tcPr anchor="ctr">
                    <a:lnL w="3175" cap="flat" cmpd="sng" algn="ctr">
                      <a:solidFill>
                        <a:srgbClr val="3E3C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C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C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C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rgbClr val="3E3C3F"/>
                          </a:solidFill>
                          <a:latin typeface="Franklin Gothic Medium" panose="020B0603020102020204" pitchFamily="34" charset="0"/>
                        </a:rPr>
                        <a:t>1.73%</a:t>
                      </a:r>
                    </a:p>
                  </a:txBody>
                  <a:tcPr anchor="ctr">
                    <a:lnL w="3175" cap="flat" cmpd="sng" algn="ctr">
                      <a:solidFill>
                        <a:srgbClr val="3E3C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C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C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C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rgbClr val="3E3C3F"/>
                          </a:solidFill>
                          <a:latin typeface="Franklin Gothic Medium" panose="020B0603020102020204" pitchFamily="34" charset="0"/>
                        </a:rPr>
                        <a:t>-</a:t>
                      </a:r>
                    </a:p>
                  </a:txBody>
                  <a:tcPr anchor="ctr">
                    <a:lnL w="3175" cap="flat" cmpd="sng" algn="ctr">
                      <a:solidFill>
                        <a:srgbClr val="3E3C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C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C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C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rgbClr val="3E3C3F"/>
                          </a:solidFill>
                          <a:latin typeface="Franklin Gothic Medium" panose="020B0603020102020204" pitchFamily="34" charset="0"/>
                        </a:rPr>
                        <a:t>720%</a:t>
                      </a:r>
                    </a:p>
                  </a:txBody>
                  <a:tcPr anchor="ctr">
                    <a:lnL w="3175" cap="flat" cmpd="sng" algn="ctr">
                      <a:solidFill>
                        <a:srgbClr val="3E3C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C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C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C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35732875"/>
                  </a:ext>
                </a:extLst>
              </a:tr>
              <a:tr h="644102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rgbClr val="3E3C3F"/>
                          </a:solidFill>
                          <a:latin typeface="Franklin Gothic Medium" panose="020B0603020102020204" pitchFamily="34" charset="0"/>
                        </a:rPr>
                        <a:t>ROE</a:t>
                      </a:r>
                    </a:p>
                  </a:txBody>
                  <a:tcPr anchor="ctr">
                    <a:lnL w="3175" cap="flat" cmpd="sng" algn="ctr">
                      <a:solidFill>
                        <a:srgbClr val="3E3C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C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C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C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rgbClr val="3E3C3F"/>
                          </a:solidFill>
                          <a:latin typeface="Franklin Gothic Medium" panose="020B0603020102020204" pitchFamily="34" charset="0"/>
                        </a:rPr>
                        <a:t>3.85%</a:t>
                      </a:r>
                    </a:p>
                  </a:txBody>
                  <a:tcPr anchor="ctr">
                    <a:lnL w="3175" cap="flat" cmpd="sng" algn="ctr">
                      <a:solidFill>
                        <a:srgbClr val="3E3C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C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C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C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rgbClr val="3E3C3F"/>
                          </a:solidFill>
                          <a:latin typeface="Franklin Gothic Medium" panose="020B0603020102020204" pitchFamily="34" charset="0"/>
                        </a:rPr>
                        <a:t>25.14%</a:t>
                      </a:r>
                    </a:p>
                  </a:txBody>
                  <a:tcPr anchor="ctr">
                    <a:lnL w="3175" cap="flat" cmpd="sng" algn="ctr">
                      <a:solidFill>
                        <a:srgbClr val="3E3C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C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C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C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rgbClr val="3E3C3F"/>
                          </a:solidFill>
                          <a:latin typeface="Franklin Gothic Medium" panose="020B0603020102020204" pitchFamily="34" charset="0"/>
                        </a:rPr>
                        <a:t>-</a:t>
                      </a:r>
                    </a:p>
                  </a:txBody>
                  <a:tcPr anchor="ctr">
                    <a:lnL w="3175" cap="flat" cmpd="sng" algn="ctr">
                      <a:solidFill>
                        <a:srgbClr val="3E3C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C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C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C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rgbClr val="3E3C3F"/>
                          </a:solidFill>
                          <a:latin typeface="Franklin Gothic Medium" panose="020B0603020102020204" pitchFamily="34" charset="0"/>
                        </a:rPr>
                        <a:t>653%</a:t>
                      </a:r>
                    </a:p>
                  </a:txBody>
                  <a:tcPr anchor="ctr">
                    <a:lnL w="3175" cap="flat" cmpd="sng" algn="ctr">
                      <a:solidFill>
                        <a:srgbClr val="3E3C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C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C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C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44334139"/>
                  </a:ext>
                </a:extLst>
              </a:tr>
              <a:tr h="644102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rgbClr val="3E3C3F"/>
                          </a:solidFill>
                          <a:latin typeface="Franklin Gothic Medium" panose="020B0603020102020204" pitchFamily="34" charset="0"/>
                        </a:rPr>
                        <a:t>NIM</a:t>
                      </a:r>
                    </a:p>
                  </a:txBody>
                  <a:tcPr anchor="ctr">
                    <a:lnL w="3175" cap="flat" cmpd="sng" algn="ctr">
                      <a:solidFill>
                        <a:srgbClr val="3E3C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C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C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C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rgbClr val="3E3C3F"/>
                          </a:solidFill>
                          <a:latin typeface="Franklin Gothic Medium" panose="020B0603020102020204" pitchFamily="34" charset="0"/>
                        </a:rPr>
                        <a:t>3.24%</a:t>
                      </a:r>
                    </a:p>
                  </a:txBody>
                  <a:tcPr anchor="ctr">
                    <a:lnL w="3175" cap="flat" cmpd="sng" algn="ctr">
                      <a:solidFill>
                        <a:srgbClr val="3E3C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C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C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C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rgbClr val="3E3C3F"/>
                          </a:solidFill>
                          <a:latin typeface="Franklin Gothic Medium" panose="020B0603020102020204" pitchFamily="34" charset="0"/>
                        </a:rPr>
                        <a:t>5.61%</a:t>
                      </a:r>
                    </a:p>
                  </a:txBody>
                  <a:tcPr anchor="ctr">
                    <a:lnL w="3175" cap="flat" cmpd="sng" algn="ctr">
                      <a:solidFill>
                        <a:srgbClr val="3E3C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C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C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C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rgbClr val="3E3C3F"/>
                          </a:solidFill>
                          <a:latin typeface="Franklin Gothic Medium" panose="020B0603020102020204" pitchFamily="34" charset="0"/>
                        </a:rPr>
                        <a:t>-</a:t>
                      </a:r>
                    </a:p>
                  </a:txBody>
                  <a:tcPr anchor="ctr">
                    <a:lnL w="3175" cap="flat" cmpd="sng" algn="ctr">
                      <a:solidFill>
                        <a:srgbClr val="3E3C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C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C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C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rgbClr val="3E3C3F"/>
                          </a:solidFill>
                          <a:latin typeface="Franklin Gothic Medium" panose="020B0603020102020204" pitchFamily="34" charset="0"/>
                        </a:rPr>
                        <a:t>173%</a:t>
                      </a:r>
                    </a:p>
                  </a:txBody>
                  <a:tcPr anchor="ctr">
                    <a:lnL w="3175" cap="flat" cmpd="sng" algn="ctr">
                      <a:solidFill>
                        <a:srgbClr val="3E3C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3E3C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3E3C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3E3C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52623378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876390AD-8B83-B56A-24C5-5D0247F0A0A1}"/>
              </a:ext>
            </a:extLst>
          </p:cNvPr>
          <p:cNvSpPr txBox="1"/>
          <p:nvPr/>
        </p:nvSpPr>
        <p:spPr>
          <a:xfrm>
            <a:off x="317136" y="269996"/>
            <a:ext cx="10428215" cy="7463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5080"/>
              </a:lnSpc>
            </a:pPr>
            <a:r>
              <a:rPr lang="en-US" sz="5400" dirty="0">
                <a:solidFill>
                  <a:srgbClr val="F9F9F9"/>
                </a:solidFill>
                <a:latin typeface="Franklin Gothic Medium" panose="020B0603020102020204" pitchFamily="34" charset="0"/>
              </a:rPr>
              <a:t>Progress Snapshot</a:t>
            </a:r>
            <a:endParaRPr lang="en-US" sz="3600" dirty="0">
              <a:solidFill>
                <a:srgbClr val="F9F9F9"/>
              </a:solidFill>
              <a:latin typeface="Franklin Gothic Medium" panose="020B0603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24816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E3C3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55F4F93-EBB5-4E21-5B87-55D2757A94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9B35A8A-152F-2432-7185-2A8BC45726BB}"/>
              </a:ext>
            </a:extLst>
          </p:cNvPr>
          <p:cNvSpPr/>
          <p:nvPr/>
        </p:nvSpPr>
        <p:spPr>
          <a:xfrm>
            <a:off x="567160" y="532434"/>
            <a:ext cx="10984374" cy="572946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39AA7B7-2B00-A8E1-81F4-1EA9497D1F45}"/>
              </a:ext>
            </a:extLst>
          </p:cNvPr>
          <p:cNvSpPr/>
          <p:nvPr/>
        </p:nvSpPr>
        <p:spPr>
          <a:xfrm>
            <a:off x="765859" y="721486"/>
            <a:ext cx="10623630" cy="5343648"/>
          </a:xfrm>
          <a:prstGeom prst="rect">
            <a:avLst/>
          </a:prstGeom>
          <a:blipFill>
            <a:blip r:embed="rId3"/>
            <a:stretch>
              <a:fillRect l="-20000" t="-8000" r="-23000" b="-8000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B87ED28-B63C-0A8E-D4FC-C1B4F2B79709}"/>
              </a:ext>
            </a:extLst>
          </p:cNvPr>
          <p:cNvSpPr/>
          <p:nvPr/>
        </p:nvSpPr>
        <p:spPr>
          <a:xfrm>
            <a:off x="1111170" y="1018573"/>
            <a:ext cx="9931078" cy="4745620"/>
          </a:xfrm>
          <a:prstGeom prst="rect">
            <a:avLst/>
          </a:prstGeom>
          <a:solidFill>
            <a:srgbClr val="3E3C3F">
              <a:alpha val="95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846A871-3A90-8B3E-5952-63DB31CE4BA6}"/>
              </a:ext>
            </a:extLst>
          </p:cNvPr>
          <p:cNvSpPr txBox="1"/>
          <p:nvPr/>
        </p:nvSpPr>
        <p:spPr>
          <a:xfrm>
            <a:off x="1428493" y="1290850"/>
            <a:ext cx="499441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>
                <a:solidFill>
                  <a:schemeClr val="bg1"/>
                </a:solidFill>
                <a:effectLst/>
                <a:latin typeface="Franklin Gothic Medium" panose="020B0603020102020204" pitchFamily="34" charset="0"/>
              </a:rPr>
              <a:t>The Path </a:t>
            </a:r>
            <a:r>
              <a:rPr lang="en-US" sz="4400" dirty="0">
                <a:solidFill>
                  <a:schemeClr val="bg1"/>
                </a:solidFill>
                <a:latin typeface="Franklin Gothic Medium" panose="020B0603020102020204" pitchFamily="34" charset="0"/>
              </a:rPr>
              <a:t>F</a:t>
            </a:r>
            <a:r>
              <a:rPr lang="en-US" sz="4400" dirty="0">
                <a:solidFill>
                  <a:schemeClr val="bg1"/>
                </a:solidFill>
                <a:effectLst/>
                <a:latin typeface="Franklin Gothic Medium" panose="020B0603020102020204" pitchFamily="34" charset="0"/>
              </a:rPr>
              <a:t>orward</a:t>
            </a:r>
            <a:endParaRPr lang="en-US" sz="4800" dirty="0">
              <a:solidFill>
                <a:schemeClr val="bg1"/>
              </a:solidFill>
              <a:latin typeface="Franklin Gothic Medium" panose="020B0603020102020204" pitchFamily="34" charset="0"/>
              <a:cs typeface="ADLaM Display" panose="020F050202020403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634E252-88CA-4D68-FDEB-6477E82E3543}"/>
              </a:ext>
            </a:extLst>
          </p:cNvPr>
          <p:cNvSpPr txBox="1"/>
          <p:nvPr/>
        </p:nvSpPr>
        <p:spPr>
          <a:xfrm>
            <a:off x="1773244" y="3851362"/>
            <a:ext cx="44721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chemeClr val="bg1"/>
                </a:solidFill>
                <a:effectLst/>
                <a:latin typeface="Franklin Gothic Book" panose="020B0503020102020204" pitchFamily="34" charset="0"/>
              </a:rPr>
              <a:t>Risk Management</a:t>
            </a:r>
            <a:endParaRPr lang="en-US" sz="4000" b="1" dirty="0">
              <a:solidFill>
                <a:schemeClr val="bg1"/>
              </a:solidFill>
              <a:latin typeface="Franklin Gothic Book" panose="020B0503020102020204" pitchFamily="34" charset="0"/>
              <a:cs typeface="ADLaM Display" panose="020F0502020204030204" pitchFamily="34" charset="0"/>
            </a:endParaRP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C2823D4E-EC7D-5031-297B-BD7A065FB9F1}"/>
              </a:ext>
            </a:extLst>
          </p:cNvPr>
          <p:cNvCxnSpPr>
            <a:cxnSpLocks/>
          </p:cNvCxnSpPr>
          <p:nvPr/>
        </p:nvCxnSpPr>
        <p:spPr>
          <a:xfrm flipV="1">
            <a:off x="1856636" y="2798505"/>
            <a:ext cx="4164082" cy="2161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56185CE9-0F0B-EB9E-2180-33D834027116}"/>
              </a:ext>
            </a:extLst>
          </p:cNvPr>
          <p:cNvSpPr txBox="1"/>
          <p:nvPr/>
        </p:nvSpPr>
        <p:spPr>
          <a:xfrm>
            <a:off x="1773243" y="4507604"/>
            <a:ext cx="605919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  <a:effectLst/>
                <a:latin typeface="Franklin Gothic Book" panose="020B0503020102020204" pitchFamily="34" charset="0"/>
              </a:rPr>
              <a:t>Maintain loan to deposit ratio &lt; 90%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  <a:effectLst/>
                <a:latin typeface="Franklin Gothic Book" panose="020B0503020102020204" pitchFamily="34" charset="0"/>
              </a:rPr>
              <a:t>Continue to improve capital ratios through </a:t>
            </a:r>
            <a:br>
              <a:rPr lang="en-US" dirty="0">
                <a:solidFill>
                  <a:schemeClr val="bg1"/>
                </a:solidFill>
                <a:effectLst/>
                <a:latin typeface="Franklin Gothic Book" panose="020B0503020102020204" pitchFamily="34" charset="0"/>
              </a:rPr>
            </a:br>
            <a:r>
              <a:rPr lang="en-US" dirty="0">
                <a:solidFill>
                  <a:schemeClr val="bg1"/>
                </a:solidFill>
                <a:effectLst/>
                <a:latin typeface="Franklin Gothic Book" panose="020B0503020102020204" pitchFamily="34" charset="0"/>
              </a:rPr>
              <a:t>net income growth</a:t>
            </a:r>
            <a:endParaRPr lang="en-US" dirty="0">
              <a:solidFill>
                <a:schemeClr val="bg1"/>
              </a:solidFill>
              <a:latin typeface="Franklin Gothic Book" panose="020B0503020102020204" pitchFamily="34" charset="0"/>
              <a:cs typeface="ADLaM Display" panose="020F050202020403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4AEAF4C-923B-08C3-1AFB-9506174C5938}"/>
              </a:ext>
            </a:extLst>
          </p:cNvPr>
          <p:cNvSpPr txBox="1"/>
          <p:nvPr/>
        </p:nvSpPr>
        <p:spPr>
          <a:xfrm>
            <a:off x="5808699" y="7066997"/>
            <a:ext cx="447213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  <a:latin typeface="Franklin Gothic Book" panose="020B0503020102020204" pitchFamily="34" charset="0"/>
              </a:rPr>
              <a:t>Build Capital</a:t>
            </a:r>
            <a:endParaRPr lang="en-US" sz="3600" b="1" dirty="0">
              <a:solidFill>
                <a:schemeClr val="bg1"/>
              </a:solidFill>
              <a:latin typeface="Franklin Gothic Book" panose="020B0503020102020204" pitchFamily="34" charset="0"/>
              <a:cs typeface="ADLaM Display" panose="020F0502020204030204" pitchFamily="34" charset="0"/>
            </a:endParaRP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655D1F0B-0090-5B5F-617D-B6121D9BC72B}"/>
              </a:ext>
            </a:extLst>
          </p:cNvPr>
          <p:cNvCxnSpPr>
            <a:cxnSpLocks/>
          </p:cNvCxnSpPr>
          <p:nvPr/>
        </p:nvCxnSpPr>
        <p:spPr>
          <a:xfrm>
            <a:off x="1856636" y="4450341"/>
            <a:ext cx="362208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22DE6026-F8E0-AEFB-7A20-B609CC4F9210}"/>
              </a:ext>
            </a:extLst>
          </p:cNvPr>
          <p:cNvSpPr txBox="1"/>
          <p:nvPr/>
        </p:nvSpPr>
        <p:spPr>
          <a:xfrm>
            <a:off x="1773244" y="2152510"/>
            <a:ext cx="45200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chemeClr val="bg1"/>
                </a:solidFill>
                <a:effectLst/>
                <a:latin typeface="Franklin Gothic Book" panose="020B0503020102020204" pitchFamily="34" charset="0"/>
              </a:rPr>
              <a:t>Maintain Profitability</a:t>
            </a:r>
            <a:endParaRPr lang="en-US" sz="4000" b="1" dirty="0">
              <a:solidFill>
                <a:schemeClr val="bg1"/>
              </a:solidFill>
              <a:latin typeface="Franklin Gothic Book" panose="020B0503020102020204" pitchFamily="34" charset="0"/>
              <a:cs typeface="ADLaM Display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097AD60-B62F-7452-C528-770980A5458D}"/>
              </a:ext>
            </a:extLst>
          </p:cNvPr>
          <p:cNvSpPr txBox="1"/>
          <p:nvPr/>
        </p:nvSpPr>
        <p:spPr>
          <a:xfrm>
            <a:off x="5888212" y="7665142"/>
            <a:ext cx="428779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chemeClr val="bg1"/>
                </a:solidFill>
                <a:effectLst/>
                <a:latin typeface="Franklin Gothic Book" panose="020B0503020102020204" pitchFamily="34" charset="0"/>
              </a:rPr>
              <a:t>Be aggressive with deposit generation</a:t>
            </a:r>
            <a:br>
              <a:rPr lang="en-US" dirty="0">
                <a:solidFill>
                  <a:schemeClr val="bg1"/>
                </a:solidFill>
                <a:effectLst/>
                <a:latin typeface="Franklin Gothic Book" panose="020B0503020102020204" pitchFamily="34" charset="0"/>
              </a:rPr>
            </a:br>
            <a:r>
              <a:rPr lang="en-US" sz="2000" dirty="0">
                <a:solidFill>
                  <a:schemeClr val="bg1"/>
                </a:solidFill>
                <a:latin typeface="Franklin Gothic Book" panose="020B0503020102020204" pitchFamily="34" charset="0"/>
              </a:rPr>
              <a:t>Leverage and ladder securities </a:t>
            </a:r>
            <a:br>
              <a:rPr lang="en-US" sz="2000" dirty="0">
                <a:solidFill>
                  <a:schemeClr val="bg1"/>
                </a:solidFill>
                <a:latin typeface="Franklin Gothic Book" panose="020B0503020102020204" pitchFamily="34" charset="0"/>
              </a:rPr>
            </a:br>
            <a:r>
              <a:rPr lang="en-US" sz="2000" dirty="0">
                <a:solidFill>
                  <a:schemeClr val="bg1"/>
                </a:solidFill>
                <a:latin typeface="Franklin Gothic Book" panose="020B0503020102020204" pitchFamily="34" charset="0"/>
              </a:rPr>
              <a:t>Focus on and improve liquidity</a:t>
            </a:r>
            <a:endParaRPr lang="en-US" sz="2400" dirty="0">
              <a:solidFill>
                <a:schemeClr val="bg1"/>
              </a:solidFill>
              <a:latin typeface="Franklin Gothic Book" panose="020B0503020102020204" pitchFamily="34" charset="0"/>
              <a:cs typeface="ADLaM Display" panose="020F050202020403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EDF5ABD-E1EC-9FAF-6E34-2B04E18E3E62}"/>
              </a:ext>
            </a:extLst>
          </p:cNvPr>
          <p:cNvSpPr txBox="1"/>
          <p:nvPr/>
        </p:nvSpPr>
        <p:spPr>
          <a:xfrm>
            <a:off x="1773244" y="2807053"/>
            <a:ext cx="42877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  <a:effectLst/>
                <a:latin typeface="Franklin Gothic Book" panose="020B0503020102020204" pitchFamily="34" charset="0"/>
              </a:rPr>
              <a:t>Continue to grow core deposits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  <a:effectLst/>
                <a:latin typeface="Franklin Gothic Book" panose="020B0503020102020204" pitchFamily="34" charset="0"/>
              </a:rPr>
              <a:t>Margin management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  <a:latin typeface="Franklin Gothic Book" panose="020B0503020102020204" pitchFamily="34" charset="0"/>
              </a:rPr>
              <a:t>Target n</a:t>
            </a:r>
            <a:r>
              <a:rPr lang="en-US" dirty="0">
                <a:solidFill>
                  <a:schemeClr val="bg1"/>
                </a:solidFill>
                <a:effectLst/>
                <a:latin typeface="Franklin Gothic Book" panose="020B0503020102020204" pitchFamily="34" charset="0"/>
              </a:rPr>
              <a:t>et income $4.5M nex</a:t>
            </a:r>
            <a:r>
              <a:rPr lang="en-US" dirty="0">
                <a:solidFill>
                  <a:schemeClr val="bg1"/>
                </a:solidFill>
                <a:latin typeface="Franklin Gothic Book" panose="020B0503020102020204" pitchFamily="34" charset="0"/>
              </a:rPr>
              <a:t>t quarter </a:t>
            </a:r>
            <a:endParaRPr lang="en-US" dirty="0">
              <a:solidFill>
                <a:schemeClr val="bg1"/>
              </a:solidFill>
              <a:latin typeface="Franklin Gothic Book" panose="020B0503020102020204" pitchFamily="34" charset="0"/>
              <a:cs typeface="ADLaM Display" panose="020F0502020204030204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19F11FC-2F75-1E04-C483-A5968888A2C1}"/>
              </a:ext>
            </a:extLst>
          </p:cNvPr>
          <p:cNvSpPr txBox="1"/>
          <p:nvPr/>
        </p:nvSpPr>
        <p:spPr>
          <a:xfrm>
            <a:off x="6613709" y="2172346"/>
            <a:ext cx="44721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chemeClr val="bg1"/>
                </a:solidFill>
                <a:effectLst/>
                <a:latin typeface="Franklin Gothic Book" panose="020B0503020102020204" pitchFamily="34" charset="0"/>
              </a:rPr>
              <a:t>Steady Growth</a:t>
            </a:r>
            <a:endParaRPr lang="en-US" sz="4000" b="1" dirty="0">
              <a:solidFill>
                <a:schemeClr val="bg1"/>
              </a:solidFill>
              <a:latin typeface="Franklin Gothic Book" panose="020B0503020102020204" pitchFamily="34" charset="0"/>
              <a:cs typeface="ADLaM Display" panose="020F0502020204030204" pitchFamily="34" charset="0"/>
            </a:endParaRP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1A4D2D8B-316B-61E2-C86D-8C4E8E23B16C}"/>
              </a:ext>
            </a:extLst>
          </p:cNvPr>
          <p:cNvCxnSpPr>
            <a:cxnSpLocks/>
          </p:cNvCxnSpPr>
          <p:nvPr/>
        </p:nvCxnSpPr>
        <p:spPr>
          <a:xfrm>
            <a:off x="6697102" y="2800823"/>
            <a:ext cx="2868883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EC0FB1BA-B7EF-D1AC-F712-8C7DFA90CBC6}"/>
              </a:ext>
            </a:extLst>
          </p:cNvPr>
          <p:cNvSpPr txBox="1"/>
          <p:nvPr/>
        </p:nvSpPr>
        <p:spPr>
          <a:xfrm>
            <a:off x="6613709" y="2849032"/>
            <a:ext cx="468315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  <a:latin typeface="Franklin Gothic Book" panose="020B0503020102020204" pitchFamily="34" charset="0"/>
              </a:rPr>
              <a:t>Total assets to grow $15-20M / qtr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  <a:latin typeface="Franklin Gothic Book" panose="020B0503020102020204" pitchFamily="34" charset="0"/>
              </a:rPr>
              <a:t>Consistent asset mix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DD367820-5D4E-F882-62B7-7F7E35BCD886}"/>
              </a:ext>
            </a:extLst>
          </p:cNvPr>
          <p:cNvSpPr txBox="1"/>
          <p:nvPr/>
        </p:nvSpPr>
        <p:spPr>
          <a:xfrm>
            <a:off x="1911170" y="6776027"/>
            <a:ext cx="4287795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effectLst/>
                <a:latin typeface="Franklin Gothic Book" panose="020B0503020102020204" pitchFamily="34" charset="0"/>
              </a:rPr>
              <a:t>Maximize profit and efficient ratios</a:t>
            </a:r>
            <a:br>
              <a:rPr lang="en-US" dirty="0">
                <a:solidFill>
                  <a:schemeClr val="bg1"/>
                </a:solidFill>
                <a:effectLst/>
                <a:latin typeface="Franklin Gothic Book" panose="020B0503020102020204" pitchFamily="34" charset="0"/>
              </a:rPr>
            </a:br>
            <a:r>
              <a:rPr lang="en-US" dirty="0">
                <a:solidFill>
                  <a:schemeClr val="bg1"/>
                </a:solidFill>
                <a:effectLst/>
                <a:latin typeface="Franklin Gothic Book" panose="020B0503020102020204" pitchFamily="34" charset="0"/>
              </a:rPr>
              <a:t>Establish sustainable approach to </a:t>
            </a:r>
            <a:br>
              <a:rPr lang="en-US" dirty="0">
                <a:solidFill>
                  <a:schemeClr val="bg1"/>
                </a:solidFill>
                <a:effectLst/>
                <a:latin typeface="Franklin Gothic Book" panose="020B0503020102020204" pitchFamily="34" charset="0"/>
              </a:rPr>
            </a:br>
            <a:r>
              <a:rPr lang="en-US" dirty="0">
                <a:solidFill>
                  <a:schemeClr val="bg1"/>
                </a:solidFill>
                <a:effectLst/>
                <a:latin typeface="Franklin Gothic Book" panose="020B0503020102020204" pitchFamily="34" charset="0"/>
              </a:rPr>
              <a:t>Improve stock price quarter over quarter</a:t>
            </a:r>
            <a:br>
              <a:rPr lang="en-US" dirty="0">
                <a:solidFill>
                  <a:schemeClr val="bg1"/>
                </a:solidFill>
                <a:effectLst/>
                <a:latin typeface="Franklin Gothic Book" panose="020B0503020102020204" pitchFamily="34" charset="0"/>
              </a:rPr>
            </a:br>
            <a:r>
              <a:rPr lang="en-US" dirty="0">
                <a:solidFill>
                  <a:schemeClr val="bg1"/>
                </a:solidFill>
                <a:latin typeface="Franklin Gothic Book" panose="020B0503020102020204" pitchFamily="34" charset="0"/>
              </a:rPr>
              <a:t>Be p</a:t>
            </a:r>
            <a:r>
              <a:rPr lang="en-US" dirty="0">
                <a:solidFill>
                  <a:schemeClr val="bg1"/>
                </a:solidFill>
                <a:effectLst/>
                <a:latin typeface="Franklin Gothic Book" panose="020B0503020102020204" pitchFamily="34" charset="0"/>
              </a:rPr>
              <a:t>urposeful with dividends and shares</a:t>
            </a:r>
            <a:br>
              <a:rPr lang="en-US" dirty="0">
                <a:solidFill>
                  <a:schemeClr val="bg1"/>
                </a:solidFill>
                <a:effectLst/>
                <a:latin typeface="Franklin Gothic Book" panose="020B0503020102020204" pitchFamily="34" charset="0"/>
              </a:rPr>
            </a:br>
            <a:r>
              <a:rPr lang="en-US" dirty="0">
                <a:solidFill>
                  <a:schemeClr val="bg1"/>
                </a:solidFill>
                <a:latin typeface="Franklin Gothic Book" panose="020B0503020102020204" pitchFamily="34" charset="0"/>
              </a:rPr>
              <a:t>Drive return on assets and equity</a:t>
            </a:r>
          </a:p>
          <a:p>
            <a:pPr algn="ctr"/>
            <a:endParaRPr lang="en-US" sz="2000" dirty="0">
              <a:solidFill>
                <a:schemeClr val="bg1"/>
              </a:solidFill>
              <a:latin typeface="Franklin Gothic Book" panose="020B0503020102020204" pitchFamily="34" charset="0"/>
              <a:cs typeface="ADLaM Display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53052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26D18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02D2BDE-CCF5-D2EB-436C-9CB487C73D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9163CC9-F931-8EEB-E925-609AF71D0F6C}"/>
              </a:ext>
            </a:extLst>
          </p:cNvPr>
          <p:cNvSpPr/>
          <p:nvPr/>
        </p:nvSpPr>
        <p:spPr>
          <a:xfrm>
            <a:off x="567160" y="532434"/>
            <a:ext cx="10984374" cy="572946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5C3530C-3241-D6BE-AA71-4ACA8A5BAFFA}"/>
              </a:ext>
            </a:extLst>
          </p:cNvPr>
          <p:cNvSpPr/>
          <p:nvPr/>
        </p:nvSpPr>
        <p:spPr>
          <a:xfrm>
            <a:off x="765859" y="721486"/>
            <a:ext cx="10623630" cy="5343648"/>
          </a:xfrm>
          <a:prstGeom prst="rect">
            <a:avLst/>
          </a:prstGeom>
          <a:blipFill>
            <a:blip r:embed="rId3"/>
            <a:stretch>
              <a:fillRect l="-20000" t="-8000" r="-23000" b="-8000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8900797-37A8-84EF-A491-0AA1DEEE2420}"/>
              </a:ext>
            </a:extLst>
          </p:cNvPr>
          <p:cNvSpPr/>
          <p:nvPr/>
        </p:nvSpPr>
        <p:spPr>
          <a:xfrm>
            <a:off x="1111170" y="1018573"/>
            <a:ext cx="9931078" cy="4669305"/>
          </a:xfrm>
          <a:prstGeom prst="rect">
            <a:avLst/>
          </a:prstGeom>
          <a:solidFill>
            <a:srgbClr val="3E3C3F">
              <a:alpha val="95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A944409-3883-BCC1-06E8-4A44A7D073B0}"/>
              </a:ext>
            </a:extLst>
          </p:cNvPr>
          <p:cNvSpPr txBox="1"/>
          <p:nvPr/>
        </p:nvSpPr>
        <p:spPr>
          <a:xfrm>
            <a:off x="4642413" y="4694825"/>
            <a:ext cx="336822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i="1" dirty="0">
                <a:solidFill>
                  <a:schemeClr val="bg1"/>
                </a:solidFill>
                <a:latin typeface="Franklin Gothic Medium" panose="020B0603020102020204" pitchFamily="34" charset="0"/>
                <a:cs typeface="ADLaM Display" panose="020F0502020204030204" pitchFamily="34" charset="0"/>
              </a:rPr>
              <a:t>Thank you.</a:t>
            </a:r>
            <a:endParaRPr lang="en-US" sz="4800" i="1" dirty="0">
              <a:solidFill>
                <a:schemeClr val="bg1"/>
              </a:solidFill>
              <a:latin typeface="Franklin Gothic Medium" panose="020B0603020102020204" pitchFamily="34" charset="0"/>
              <a:cs typeface="ADLaM Display" panose="020F0502020204030204" pitchFamily="34" charset="0"/>
            </a:endParaRPr>
          </a:p>
        </p:txBody>
      </p:sp>
      <p:pic>
        <p:nvPicPr>
          <p:cNvPr id="5" name="Picture 4" descr="A green tree with black background&#10;&#10;Description automatically generated">
            <a:extLst>
              <a:ext uri="{FF2B5EF4-FFF2-40B4-BE49-F238E27FC236}">
                <a16:creationId xmlns:a16="http://schemas.microsoft.com/office/drawing/2014/main" id="{BBA7C699-1499-8EB2-111B-3B1DC75E8A1E}"/>
              </a:ext>
            </a:extLst>
          </p:cNvPr>
          <p:cNvPicPr>
            <a:picLocks noChangeAspect="1"/>
          </p:cNvPicPr>
          <p:nvPr/>
        </p:nvPicPr>
        <p:blipFill>
          <a:blip r:embed="rId4">
            <a:biLevel thresh="25000"/>
          </a:blip>
          <a:srcRect b="2850"/>
          <a:stretch/>
        </p:blipFill>
        <p:spPr>
          <a:xfrm>
            <a:off x="4055066" y="1393734"/>
            <a:ext cx="4542921" cy="30342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5953587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3320</TotalTime>
  <Words>494</Words>
  <Application>Microsoft Office PowerPoint</Application>
  <PresentationFormat>Widescreen</PresentationFormat>
  <Paragraphs>143</Paragraphs>
  <Slides>12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9" baseType="lpstr">
      <vt:lpstr>Aptos</vt:lpstr>
      <vt:lpstr>Aptos Display</vt:lpstr>
      <vt:lpstr>Arial</vt:lpstr>
      <vt:lpstr>Bradley Hand</vt:lpstr>
      <vt:lpstr>Franklin Gothic Book</vt:lpstr>
      <vt:lpstr>Franklin Gothic Medium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Riiska,Melissa J</dc:creator>
  <cp:lastModifiedBy>Ronald Best</cp:lastModifiedBy>
  <cp:revision>23</cp:revision>
  <dcterms:created xsi:type="dcterms:W3CDTF">2025-04-28T15:38:02Z</dcterms:created>
  <dcterms:modified xsi:type="dcterms:W3CDTF">2026-04-06T17:26:57Z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091022c8-c2d9-4fde-beb6-285d630d38a6_Enabled">
    <vt:lpwstr>true</vt:lpwstr>
  </property>
  <property fmtid="{D5CDD505-2E9C-101B-9397-08002B2CF9AE}" pid="3" name="MSIP_Label_091022c8-c2d9-4fde-beb6-285d630d38a6_SetDate">
    <vt:lpwstr>2025-04-29T17:08:25Z</vt:lpwstr>
  </property>
  <property fmtid="{D5CDD505-2E9C-101B-9397-08002B2CF9AE}" pid="4" name="MSIP_Label_091022c8-c2d9-4fde-beb6-285d630d38a6_Method">
    <vt:lpwstr>Standard</vt:lpwstr>
  </property>
  <property fmtid="{D5CDD505-2E9C-101B-9397-08002B2CF9AE}" pid="5" name="MSIP_Label_091022c8-c2d9-4fde-beb6-285d630d38a6_Name">
    <vt:lpwstr>Internal Use Only (Not Protected)</vt:lpwstr>
  </property>
  <property fmtid="{D5CDD505-2E9C-101B-9397-08002B2CF9AE}" pid="6" name="MSIP_Label_091022c8-c2d9-4fde-beb6-285d630d38a6_SiteId">
    <vt:lpwstr>28db3595-d311-4e14-b40c-0ca2d9182088</vt:lpwstr>
  </property>
  <property fmtid="{D5CDD505-2E9C-101B-9397-08002B2CF9AE}" pid="7" name="MSIP_Label_091022c8-c2d9-4fde-beb6-285d630d38a6_ActionId">
    <vt:lpwstr>7b471d0b-c33c-4020-ab46-b455059216a2</vt:lpwstr>
  </property>
  <property fmtid="{D5CDD505-2E9C-101B-9397-08002B2CF9AE}" pid="8" name="MSIP_Label_091022c8-c2d9-4fde-beb6-285d630d38a6_ContentBits">
    <vt:lpwstr>0</vt:lpwstr>
  </property>
</Properties>
</file>