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4"/>
  </p:sldMasterIdLst>
  <p:notesMasterIdLst>
    <p:notesMasterId r:id="rId21"/>
  </p:notesMasterIdLst>
  <p:handoutMasterIdLst>
    <p:handoutMasterId r:id="rId22"/>
  </p:handoutMasterIdLst>
  <p:sldIdLst>
    <p:sldId id="256" r:id="rId5"/>
    <p:sldId id="263" r:id="rId6"/>
    <p:sldId id="258" r:id="rId7"/>
    <p:sldId id="267" r:id="rId8"/>
    <p:sldId id="270" r:id="rId9"/>
    <p:sldId id="271" r:id="rId10"/>
    <p:sldId id="273" r:id="rId11"/>
    <p:sldId id="276" r:id="rId12"/>
    <p:sldId id="278" r:id="rId13"/>
    <p:sldId id="264" r:id="rId14"/>
    <p:sldId id="265" r:id="rId15"/>
    <p:sldId id="277" r:id="rId16"/>
    <p:sldId id="275" r:id="rId17"/>
    <p:sldId id="269" r:id="rId18"/>
    <p:sldId id="272" r:id="rId19"/>
    <p:sldId id="26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05" autoAdjust="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duchnowski\AppData\Local\Microsoft\Windows\INetCache\Content.Outlook\0Z3XSYQZ\Bank%20A4%20Dat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Loans to Deposits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5"/>
          <c:order val="5"/>
          <c:tx>
            <c:strRef>
              <c:f>Charts!$G$70</c:f>
              <c:strCache>
                <c:ptCount val="1"/>
                <c:pt idx="0">
                  <c:v>Resolute Bank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Charts!$A$71:$A$79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Charts!$G$71:$G$79</c:f>
              <c:numCache>
                <c:formatCode>0.00%</c:formatCode>
                <c:ptCount val="9"/>
                <c:pt idx="0">
                  <c:v>0.93589999999999995</c:v>
                </c:pt>
                <c:pt idx="1">
                  <c:v>1.0019</c:v>
                </c:pt>
                <c:pt idx="2">
                  <c:v>0.91290000000000004</c:v>
                </c:pt>
                <c:pt idx="3">
                  <c:v>0.86309999999999998</c:v>
                </c:pt>
                <c:pt idx="4">
                  <c:v>0.87639999999999996</c:v>
                </c:pt>
                <c:pt idx="5">
                  <c:v>0.88459999999999994</c:v>
                </c:pt>
                <c:pt idx="6">
                  <c:v>0.91099999999999992</c:v>
                </c:pt>
                <c:pt idx="7">
                  <c:v>0.91150000000000009</c:v>
                </c:pt>
                <c:pt idx="8">
                  <c:v>0.89980000000000004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1E-4FA0-9C5E-8AEB237A2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925280"/>
        <c:axId val="33092336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Charts!$B$70</c15:sqref>
                        </c15:formulaRef>
                      </c:ext>
                    </c:extLst>
                    <c:strCache>
                      <c:ptCount val="1"/>
                      <c:pt idx="0">
                        <c:v>Bank 1</c:v>
                      </c:pt>
                    </c:strCache>
                  </c:strRef>
                </c:tx>
                <c:spPr>
                  <a:solidFill>
                    <a:schemeClr val="accent1">
                      <a:tint val="5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Charts!$A$71:$A$79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Charts!$B$71:$B$79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0.93589999999999995</c:v>
                      </c:pt>
                      <c:pt idx="1">
                        <c:v>0.95310000000000006</c:v>
                      </c:pt>
                      <c:pt idx="2">
                        <c:v>0.96829999999999994</c:v>
                      </c:pt>
                      <c:pt idx="3">
                        <c:v>0.92090000000000005</c:v>
                      </c:pt>
                      <c:pt idx="4">
                        <c:v>0.91810000000000003</c:v>
                      </c:pt>
                      <c:pt idx="5">
                        <c:v>0.94550000000000001</c:v>
                      </c:pt>
                      <c:pt idx="6">
                        <c:v>0.9556</c:v>
                      </c:pt>
                      <c:pt idx="7">
                        <c:v>0.95709999999999995</c:v>
                      </c:pt>
                      <c:pt idx="8">
                        <c:v>0.94599999999999995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C31E-4FA0-9C5E-8AEB237A2213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Charts!$C$70</c15:sqref>
                        </c15:formulaRef>
                      </c:ext>
                    </c:extLst>
                    <c:strCache>
                      <c:ptCount val="1"/>
                      <c:pt idx="0">
                        <c:v>Bank 2</c:v>
                      </c:pt>
                    </c:strCache>
                  </c:strRef>
                </c:tx>
                <c:spPr>
                  <a:solidFill>
                    <a:schemeClr val="accent1">
                      <a:tint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Charts!$A$71:$A$79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Charts!$C$71:$C$79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0.93589999999999995</c:v>
                      </c:pt>
                      <c:pt idx="1">
                        <c:v>0.97109999999999996</c:v>
                      </c:pt>
                      <c:pt idx="2">
                        <c:v>0.96650000000000003</c:v>
                      </c:pt>
                      <c:pt idx="3">
                        <c:v>0.88319999999999999</c:v>
                      </c:pt>
                      <c:pt idx="4">
                        <c:v>0.8508</c:v>
                      </c:pt>
                      <c:pt idx="5">
                        <c:v>0.87670000000000003</c:v>
                      </c:pt>
                      <c:pt idx="6">
                        <c:v>0.86560000000000004</c:v>
                      </c:pt>
                      <c:pt idx="7">
                        <c:v>0.85180000000000011</c:v>
                      </c:pt>
                      <c:pt idx="8">
                        <c:v>0.86269999999999991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C31E-4FA0-9C5E-8AEB237A2213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Charts!$D$70</c15:sqref>
                        </c15:formulaRef>
                      </c:ext>
                    </c:extLst>
                    <c:strCache>
                      <c:ptCount val="1"/>
                      <c:pt idx="0">
                        <c:v>Bank 3</c:v>
                      </c:pt>
                    </c:strCache>
                  </c:strRef>
                </c:tx>
                <c:spPr>
                  <a:solidFill>
                    <a:schemeClr val="accent1">
                      <a:tint val="9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Charts!$A$71:$A$79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Charts!$D$71:$D$79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0.93589999999999995</c:v>
                      </c:pt>
                      <c:pt idx="1">
                        <c:v>0.98419999999999996</c:v>
                      </c:pt>
                      <c:pt idx="2">
                        <c:v>0.95669999999999999</c:v>
                      </c:pt>
                      <c:pt idx="3">
                        <c:v>0.93090000000000006</c:v>
                      </c:pt>
                      <c:pt idx="4">
                        <c:v>0.92700000000000005</c:v>
                      </c:pt>
                      <c:pt idx="5">
                        <c:v>0.92559999999999998</c:v>
                      </c:pt>
                      <c:pt idx="6">
                        <c:v>0.92779999999999996</c:v>
                      </c:pt>
                      <c:pt idx="7">
                        <c:v>0.90260000000000007</c:v>
                      </c:pt>
                      <c:pt idx="8">
                        <c:v>0.90680000000000005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C31E-4FA0-9C5E-8AEB237A2213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Charts!$E$70</c15:sqref>
                        </c15:formulaRef>
                      </c:ext>
                    </c:extLst>
                    <c:strCache>
                      <c:ptCount val="1"/>
                      <c:pt idx="0">
                        <c:v>Bank 5</c:v>
                      </c:pt>
                    </c:strCache>
                  </c:strRef>
                </c:tx>
                <c:spPr>
                  <a:solidFill>
                    <a:schemeClr val="accent1">
                      <a:shade val="9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Charts!$A$71:$A$79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Charts!$E$71:$E$79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0.93589999999999995</c:v>
                      </c:pt>
                      <c:pt idx="1">
                        <c:v>1.0081</c:v>
                      </c:pt>
                      <c:pt idx="2">
                        <c:v>0.98120000000000007</c:v>
                      </c:pt>
                      <c:pt idx="3">
                        <c:v>0.95369999999999999</c:v>
                      </c:pt>
                      <c:pt idx="4">
                        <c:v>0.93370000000000009</c:v>
                      </c:pt>
                      <c:pt idx="5">
                        <c:v>0.92099999999999993</c:v>
                      </c:pt>
                      <c:pt idx="6">
                        <c:v>0.95420000000000005</c:v>
                      </c:pt>
                      <c:pt idx="7">
                        <c:v>0.96689999999999998</c:v>
                      </c:pt>
                      <c:pt idx="8">
                        <c:v>0.9376000000000001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C31E-4FA0-9C5E-8AEB237A2213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Charts!$F$70</c15:sqref>
                        </c15:formulaRef>
                      </c:ext>
                    </c:extLst>
                    <c:strCache>
                      <c:ptCount val="1"/>
                      <c:pt idx="0">
                        <c:v>Community Average</c:v>
                      </c:pt>
                    </c:strCache>
                  </c:strRef>
                </c:tx>
                <c:spPr>
                  <a:solidFill>
                    <a:schemeClr val="accent1">
                      <a:shade val="7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Charts!$A$71:$A$79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Charts!$F$71:$F$79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0.93589999999999995</c:v>
                      </c:pt>
                      <c:pt idx="1">
                        <c:v>0.97912500000000002</c:v>
                      </c:pt>
                      <c:pt idx="2">
                        <c:v>0.96817500000000001</c:v>
                      </c:pt>
                      <c:pt idx="3">
                        <c:v>0.92217500000000008</c:v>
                      </c:pt>
                      <c:pt idx="4">
                        <c:v>0.90739999999999998</c:v>
                      </c:pt>
                      <c:pt idx="5">
                        <c:v>0.9171999999999999</c:v>
                      </c:pt>
                      <c:pt idx="6">
                        <c:v>0.92580000000000007</c:v>
                      </c:pt>
                      <c:pt idx="7">
                        <c:v>0.91959999999999997</c:v>
                      </c:pt>
                      <c:pt idx="8">
                        <c:v>0.91327500000000006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C31E-4FA0-9C5E-8AEB237A2213}"/>
                  </c:ext>
                </c:extLst>
              </c15:ser>
            </c15:filteredBarSeries>
          </c:ext>
        </c:extLst>
      </c:barChart>
      <c:catAx>
        <c:axId val="33092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23360"/>
        <c:crosses val="autoZero"/>
        <c:auto val="1"/>
        <c:lblAlgn val="ctr"/>
        <c:lblOffset val="100"/>
        <c:noMultiLvlLbl val="0"/>
      </c:catAx>
      <c:valAx>
        <c:axId val="33092336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92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Equity / Total Assets &gt;= 5.5% &amp; 6.0%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Risk!$B$2</c:f>
              <c:strCache>
                <c:ptCount val="1"/>
                <c:pt idx="0">
                  <c:v>Resolute Bank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Risk!$A$3:$A$10</c:f>
              <c:strCache>
                <c:ptCount val="8"/>
                <c:pt idx="0">
                  <c:v>Q1 2030</c:v>
                </c:pt>
                <c:pt idx="1">
                  <c:v>Q2 2030</c:v>
                </c:pt>
                <c:pt idx="2">
                  <c:v>Q3 2030</c:v>
                </c:pt>
                <c:pt idx="3">
                  <c:v>Q4 2030</c:v>
                </c:pt>
                <c:pt idx="4">
                  <c:v>Q1 2031</c:v>
                </c:pt>
                <c:pt idx="5">
                  <c:v>Q2 2031</c:v>
                </c:pt>
                <c:pt idx="6">
                  <c:v>Q3 2031</c:v>
                </c:pt>
                <c:pt idx="7">
                  <c:v>Q4 2031</c:v>
                </c:pt>
              </c:strCache>
            </c:strRef>
          </c:cat>
          <c:val>
            <c:numRef>
              <c:f>Risk!$B$3:$B$10</c:f>
              <c:numCache>
                <c:formatCode>General</c:formatCode>
                <c:ptCount val="8"/>
                <c:pt idx="0">
                  <c:v>5.8</c:v>
                </c:pt>
                <c:pt idx="1">
                  <c:v>5.94</c:v>
                </c:pt>
                <c:pt idx="2">
                  <c:v>6.02</c:v>
                </c:pt>
                <c:pt idx="3">
                  <c:v>6.08</c:v>
                </c:pt>
                <c:pt idx="4">
                  <c:v>6.26</c:v>
                </c:pt>
                <c:pt idx="5">
                  <c:v>6.35</c:v>
                </c:pt>
                <c:pt idx="6">
                  <c:v>6.62</c:v>
                </c:pt>
                <c:pt idx="7">
                  <c:v>6.83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5B-4F61-A1D1-3CD83635EC56}"/>
            </c:ext>
          </c:extLst>
        </c:ser>
        <c:ser>
          <c:idx val="1"/>
          <c:order val="1"/>
          <c:tx>
            <c:strRef>
              <c:f>Risk!$C$2</c:f>
              <c:strCache>
                <c:ptCount val="1"/>
                <c:pt idx="0">
                  <c:v>Requirement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Risk!$A$3:$A$10</c:f>
              <c:strCache>
                <c:ptCount val="8"/>
                <c:pt idx="0">
                  <c:v>Q1 2030</c:v>
                </c:pt>
                <c:pt idx="1">
                  <c:v>Q2 2030</c:v>
                </c:pt>
                <c:pt idx="2">
                  <c:v>Q3 2030</c:v>
                </c:pt>
                <c:pt idx="3">
                  <c:v>Q4 2030</c:v>
                </c:pt>
                <c:pt idx="4">
                  <c:v>Q1 2031</c:v>
                </c:pt>
                <c:pt idx="5">
                  <c:v>Q2 2031</c:v>
                </c:pt>
                <c:pt idx="6">
                  <c:v>Q3 2031</c:v>
                </c:pt>
                <c:pt idx="7">
                  <c:v>Q4 2031</c:v>
                </c:pt>
              </c:strCache>
            </c:strRef>
          </c:cat>
          <c:val>
            <c:numRef>
              <c:f>Risk!$C$3:$C$10</c:f>
              <c:numCache>
                <c:formatCode>General</c:formatCode>
                <c:ptCount val="8"/>
                <c:pt idx="0">
                  <c:v>5.5</c:v>
                </c:pt>
                <c:pt idx="1">
                  <c:v>5.5</c:v>
                </c:pt>
                <c:pt idx="2">
                  <c:v>5.5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5B-4F61-A1D1-3CD83635E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31727936"/>
        <c:axId val="1431729728"/>
      </c:lineChart>
      <c:catAx>
        <c:axId val="143172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1729728"/>
        <c:crosses val="autoZero"/>
        <c:auto val="1"/>
        <c:lblAlgn val="ctr"/>
        <c:lblOffset val="100"/>
        <c:noMultiLvlLbl val="0"/>
      </c:catAx>
      <c:valAx>
        <c:axId val="1431729728"/>
        <c:scaling>
          <c:orientation val="minMax"/>
          <c:min val="5"/>
        </c:scaling>
        <c:delete val="0"/>
        <c:axPos val="l"/>
        <c:majorGridlines>
          <c:spPr>
            <a:ln w="9525" cap="flat" cmpd="sng" algn="ctr">
              <a:solidFill>
                <a:schemeClr val="accent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172793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Total Capital / Return on Assets &gt;= 8.5% &amp; 9.0%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Risk!$B$22</c:f>
              <c:strCache>
                <c:ptCount val="1"/>
                <c:pt idx="0">
                  <c:v>Resolute Bank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Risk!$A$23:$A$30</c:f>
              <c:strCache>
                <c:ptCount val="8"/>
                <c:pt idx="0">
                  <c:v>Q1 2030</c:v>
                </c:pt>
                <c:pt idx="1">
                  <c:v>Q2 2030</c:v>
                </c:pt>
                <c:pt idx="2">
                  <c:v>Q3 2030</c:v>
                </c:pt>
                <c:pt idx="3">
                  <c:v>Q4 2030</c:v>
                </c:pt>
                <c:pt idx="4">
                  <c:v>Q1 2031</c:v>
                </c:pt>
                <c:pt idx="5">
                  <c:v>Q2 2031</c:v>
                </c:pt>
                <c:pt idx="6">
                  <c:v>Q3 2031</c:v>
                </c:pt>
                <c:pt idx="7">
                  <c:v>Q4 2031</c:v>
                </c:pt>
              </c:strCache>
            </c:strRef>
          </c:cat>
          <c:val>
            <c:numRef>
              <c:f>Risk!$B$23:$B$30</c:f>
              <c:numCache>
                <c:formatCode>General</c:formatCode>
                <c:ptCount val="8"/>
                <c:pt idx="0">
                  <c:v>8.68</c:v>
                </c:pt>
                <c:pt idx="1">
                  <c:v>8.94</c:v>
                </c:pt>
                <c:pt idx="2">
                  <c:v>9.23</c:v>
                </c:pt>
                <c:pt idx="3">
                  <c:v>9.26</c:v>
                </c:pt>
                <c:pt idx="4">
                  <c:v>9.39</c:v>
                </c:pt>
                <c:pt idx="5">
                  <c:v>9.3800000000000008</c:v>
                </c:pt>
                <c:pt idx="6">
                  <c:v>9.7200000000000006</c:v>
                </c:pt>
                <c:pt idx="7">
                  <c:v>9.9600000000000009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46-4470-B737-C5418A93C64C}"/>
            </c:ext>
          </c:extLst>
        </c:ser>
        <c:ser>
          <c:idx val="1"/>
          <c:order val="1"/>
          <c:tx>
            <c:strRef>
              <c:f>Risk!$C$22</c:f>
              <c:strCache>
                <c:ptCount val="1"/>
                <c:pt idx="0">
                  <c:v>Requirement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Risk!$A$23:$A$30</c:f>
              <c:strCache>
                <c:ptCount val="8"/>
                <c:pt idx="0">
                  <c:v>Q1 2030</c:v>
                </c:pt>
                <c:pt idx="1">
                  <c:v>Q2 2030</c:v>
                </c:pt>
                <c:pt idx="2">
                  <c:v>Q3 2030</c:v>
                </c:pt>
                <c:pt idx="3">
                  <c:v>Q4 2030</c:v>
                </c:pt>
                <c:pt idx="4">
                  <c:v>Q1 2031</c:v>
                </c:pt>
                <c:pt idx="5">
                  <c:v>Q2 2031</c:v>
                </c:pt>
                <c:pt idx="6">
                  <c:v>Q3 2031</c:v>
                </c:pt>
                <c:pt idx="7">
                  <c:v>Q4 2031</c:v>
                </c:pt>
              </c:strCache>
            </c:strRef>
          </c:cat>
          <c:val>
            <c:numRef>
              <c:f>Risk!$C$23:$C$30</c:f>
              <c:numCache>
                <c:formatCode>General</c:formatCode>
                <c:ptCount val="8"/>
                <c:pt idx="0">
                  <c:v>8.5</c:v>
                </c:pt>
                <c:pt idx="1">
                  <c:v>8.5</c:v>
                </c:pt>
                <c:pt idx="2">
                  <c:v>8.5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46-4470-B737-C5418A93C6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1795136"/>
        <c:axId val="1381796928"/>
      </c:lineChart>
      <c:catAx>
        <c:axId val="138179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796928"/>
        <c:crosses val="autoZero"/>
        <c:auto val="1"/>
        <c:lblAlgn val="ctr"/>
        <c:lblOffset val="100"/>
        <c:noMultiLvlLbl val="0"/>
      </c:catAx>
      <c:valAx>
        <c:axId val="1381796928"/>
        <c:scaling>
          <c:orientation val="minMax"/>
          <c:min val="8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179513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Securities / Total Assets - &gt;=8%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409331025796689E-2"/>
          <c:y val="0.12023669406332553"/>
          <c:w val="0.92097381670789424"/>
          <c:h val="0.73040467568282974"/>
        </c:manualLayout>
      </c:layout>
      <c:lineChart>
        <c:grouping val="standard"/>
        <c:varyColors val="0"/>
        <c:ser>
          <c:idx val="0"/>
          <c:order val="0"/>
          <c:tx>
            <c:strRef>
              <c:f>Risk!$B$38</c:f>
              <c:strCache>
                <c:ptCount val="1"/>
                <c:pt idx="0">
                  <c:v>Resolute Bank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Risk!$A$39:$A$46</c:f>
              <c:strCache>
                <c:ptCount val="8"/>
                <c:pt idx="0">
                  <c:v>Q1 2030</c:v>
                </c:pt>
                <c:pt idx="1">
                  <c:v>Q2 2030</c:v>
                </c:pt>
                <c:pt idx="2">
                  <c:v>Q3 2030</c:v>
                </c:pt>
                <c:pt idx="3">
                  <c:v>Q4 2030</c:v>
                </c:pt>
                <c:pt idx="4">
                  <c:v>Q1 2031</c:v>
                </c:pt>
                <c:pt idx="5">
                  <c:v>Q2 2031</c:v>
                </c:pt>
                <c:pt idx="6">
                  <c:v>Q3 2031</c:v>
                </c:pt>
                <c:pt idx="7">
                  <c:v>Q4 2031</c:v>
                </c:pt>
              </c:strCache>
            </c:strRef>
          </c:cat>
          <c:val>
            <c:numRef>
              <c:f>Risk!$B$39:$B$46</c:f>
              <c:numCache>
                <c:formatCode>General</c:formatCode>
                <c:ptCount val="8"/>
                <c:pt idx="0">
                  <c:v>7.84</c:v>
                </c:pt>
                <c:pt idx="1">
                  <c:v>8.5299999999999994</c:v>
                </c:pt>
                <c:pt idx="2">
                  <c:v>8.64</c:v>
                </c:pt>
                <c:pt idx="3">
                  <c:v>9.84</c:v>
                </c:pt>
                <c:pt idx="4">
                  <c:v>8.58</c:v>
                </c:pt>
                <c:pt idx="5">
                  <c:v>8.3800000000000008</c:v>
                </c:pt>
                <c:pt idx="6">
                  <c:v>8.3000000000000007</c:v>
                </c:pt>
                <c:pt idx="7">
                  <c:v>8.19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05-4388-922E-A35BDBF0C832}"/>
            </c:ext>
          </c:extLst>
        </c:ser>
        <c:ser>
          <c:idx val="1"/>
          <c:order val="1"/>
          <c:tx>
            <c:strRef>
              <c:f>Risk!$C$38</c:f>
              <c:strCache>
                <c:ptCount val="1"/>
                <c:pt idx="0">
                  <c:v>Requirement 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Risk!$A$39:$A$46</c:f>
              <c:strCache>
                <c:ptCount val="8"/>
                <c:pt idx="0">
                  <c:v>Q1 2030</c:v>
                </c:pt>
                <c:pt idx="1">
                  <c:v>Q2 2030</c:v>
                </c:pt>
                <c:pt idx="2">
                  <c:v>Q3 2030</c:v>
                </c:pt>
                <c:pt idx="3">
                  <c:v>Q4 2030</c:v>
                </c:pt>
                <c:pt idx="4">
                  <c:v>Q1 2031</c:v>
                </c:pt>
                <c:pt idx="5">
                  <c:v>Q2 2031</c:v>
                </c:pt>
                <c:pt idx="6">
                  <c:v>Q3 2031</c:v>
                </c:pt>
                <c:pt idx="7">
                  <c:v>Q4 2031</c:v>
                </c:pt>
              </c:strCache>
            </c:strRef>
          </c:cat>
          <c:val>
            <c:numRef>
              <c:f>Risk!$C$39:$C$46</c:f>
              <c:numCache>
                <c:formatCode>General</c:formatCode>
                <c:ptCount val="8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05-4388-922E-A35BDBF0C8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5477568"/>
        <c:axId val="1605479360"/>
      </c:lineChart>
      <c:catAx>
        <c:axId val="160547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479360"/>
        <c:crosses val="autoZero"/>
        <c:auto val="1"/>
        <c:lblAlgn val="ctr"/>
        <c:lblOffset val="100"/>
        <c:noMultiLvlLbl val="0"/>
      </c:catAx>
      <c:valAx>
        <c:axId val="1605479360"/>
        <c:scaling>
          <c:orientation val="minMax"/>
          <c:min val="7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547756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Fed Funds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8761575793591821E-2"/>
          <c:y val="0.13834043289895248"/>
          <c:w val="0.83850257514980442"/>
          <c:h val="0.63617016729041675"/>
        </c:manualLayout>
      </c:layout>
      <c:lineChart>
        <c:grouping val="standard"/>
        <c:varyColors val="0"/>
        <c:ser>
          <c:idx val="4"/>
          <c:order val="4"/>
          <c:tx>
            <c:strRef>
              <c:f>Charts!$F$42</c:f>
              <c:strCache>
                <c:ptCount val="1"/>
                <c:pt idx="0">
                  <c:v>Community Average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tx1">
                    <a:lumMod val="65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Charts!$A$43:$A$51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Charts!$F$43:$F$51</c:f>
              <c:numCache>
                <c:formatCode>0.0</c:formatCode>
                <c:ptCount val="9"/>
                <c:pt idx="0">
                  <c:v>-29.175000000000001</c:v>
                </c:pt>
                <c:pt idx="1">
                  <c:v>-40.575000000000003</c:v>
                </c:pt>
                <c:pt idx="2">
                  <c:v>-35.524999999999999</c:v>
                </c:pt>
                <c:pt idx="3">
                  <c:v>-7.3999999999999995</c:v>
                </c:pt>
                <c:pt idx="4">
                  <c:v>-2.8999999999999995</c:v>
                </c:pt>
                <c:pt idx="5">
                  <c:v>-23.675000000000001</c:v>
                </c:pt>
                <c:pt idx="6">
                  <c:v>-16.825000000000003</c:v>
                </c:pt>
                <c:pt idx="7">
                  <c:v>-12.175000000000001</c:v>
                </c:pt>
                <c:pt idx="8">
                  <c:v>-2.4249999999999998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A4-4367-B4B0-189F8B437E0E}"/>
            </c:ext>
          </c:extLst>
        </c:ser>
        <c:ser>
          <c:idx val="5"/>
          <c:order val="5"/>
          <c:tx>
            <c:strRef>
              <c:f>Charts!$G$42</c:f>
              <c:strCache>
                <c:ptCount val="1"/>
                <c:pt idx="0">
                  <c:v>Resolute Bank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shade val="50000"/>
                </a:schemeClr>
              </a:solidFill>
              <a:ln w="9525">
                <a:solidFill>
                  <a:schemeClr val="accent1">
                    <a:shade val="50000"/>
                  </a:schemeClr>
                </a:solidFill>
              </a:ln>
              <a:effectLst/>
            </c:spPr>
          </c:marker>
          <c:cat>
            <c:strRef>
              <c:f>Charts!$A$43:$A$51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Charts!$G$43:$G$51</c:f>
              <c:numCache>
                <c:formatCode>General</c:formatCode>
                <c:ptCount val="9"/>
                <c:pt idx="0">
                  <c:v>-29.175000000000001</c:v>
                </c:pt>
                <c:pt idx="1">
                  <c:v>-44.6</c:v>
                </c:pt>
                <c:pt idx="2">
                  <c:v>-18.2</c:v>
                </c:pt>
                <c:pt idx="3">
                  <c:v>17.899999999999999</c:v>
                </c:pt>
                <c:pt idx="4">
                  <c:v>-2.2000000000000002</c:v>
                </c:pt>
                <c:pt idx="5">
                  <c:v>4</c:v>
                </c:pt>
                <c:pt idx="6">
                  <c:v>-13.5</c:v>
                </c:pt>
                <c:pt idx="7">
                  <c:v>-1.3</c:v>
                </c:pt>
                <c:pt idx="8">
                  <c:v>1.1000000000000001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A4-4367-B4B0-189F8B437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86496"/>
        <c:axId val="28498697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Charts!$B$42</c15:sqref>
                        </c15:formulaRef>
                      </c:ext>
                    </c:extLst>
                    <c:strCache>
                      <c:ptCount val="1"/>
                      <c:pt idx="0">
                        <c:v>Bank 1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tint val="5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tint val="50000"/>
                      </a:schemeClr>
                    </a:solidFill>
                    <a:ln w="9525">
                      <a:solidFill>
                        <a:schemeClr val="accent1">
                          <a:tint val="50000"/>
                        </a:schemeClr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Charts!$A$43:$A$51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Charts!$B$43:$B$51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-29.175000000000001</c:v>
                      </c:pt>
                      <c:pt idx="1">
                        <c:v>-41.6</c:v>
                      </c:pt>
                      <c:pt idx="2">
                        <c:v>-50.4</c:v>
                      </c:pt>
                      <c:pt idx="3">
                        <c:v>-17.899999999999999</c:v>
                      </c:pt>
                      <c:pt idx="4">
                        <c:v>-23.9</c:v>
                      </c:pt>
                      <c:pt idx="5">
                        <c:v>-40.200000000000003</c:v>
                      </c:pt>
                      <c:pt idx="6">
                        <c:v>-46.7</c:v>
                      </c:pt>
                      <c:pt idx="7">
                        <c:v>-28.4</c:v>
                      </c:pt>
                      <c:pt idx="8">
                        <c:v>-13.8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6CA4-4367-B4B0-189F8B437E0E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Charts!$C$42</c15:sqref>
                        </c15:formulaRef>
                      </c:ext>
                    </c:extLst>
                    <c:strCache>
                      <c:ptCount val="1"/>
                      <c:pt idx="0">
                        <c:v>Bank 2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tint val="7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tint val="70000"/>
                      </a:schemeClr>
                    </a:solidFill>
                    <a:ln w="9525">
                      <a:solidFill>
                        <a:schemeClr val="accent1">
                          <a:tint val="70000"/>
                        </a:schemeClr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Charts!$A$43:$A$51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Charts!$C$43:$C$51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-29.175000000000001</c:v>
                      </c:pt>
                      <c:pt idx="1">
                        <c:v>-54.2</c:v>
                      </c:pt>
                      <c:pt idx="2">
                        <c:v>-46.2</c:v>
                      </c:pt>
                      <c:pt idx="3">
                        <c:v>-3.4</c:v>
                      </c:pt>
                      <c:pt idx="4">
                        <c:v>13.7</c:v>
                      </c:pt>
                      <c:pt idx="5">
                        <c:v>-6</c:v>
                      </c:pt>
                      <c:pt idx="6">
                        <c:v>5.0999999999999996</c:v>
                      </c:pt>
                      <c:pt idx="7">
                        <c:v>17.7</c:v>
                      </c:pt>
                      <c:pt idx="8">
                        <c:v>12.8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6CA4-4367-B4B0-189F8B437E0E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Charts!$D$42</c15:sqref>
                        </c15:formulaRef>
                      </c:ext>
                    </c:extLst>
                    <c:strCache>
                      <c:ptCount val="1"/>
                      <c:pt idx="0">
                        <c:v>Bank 3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tint val="9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tint val="90000"/>
                      </a:schemeClr>
                    </a:solidFill>
                    <a:ln w="9525">
                      <a:solidFill>
                        <a:schemeClr val="accent1">
                          <a:tint val="90000"/>
                        </a:schemeClr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Charts!$A$43:$A$51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Charts!$D$43:$D$51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-29.175000000000001</c:v>
                      </c:pt>
                      <c:pt idx="1">
                        <c:v>-62.8</c:v>
                      </c:pt>
                      <c:pt idx="2">
                        <c:v>-30.7</c:v>
                      </c:pt>
                      <c:pt idx="3">
                        <c:v>-3.3</c:v>
                      </c:pt>
                      <c:pt idx="4">
                        <c:v>-15.6</c:v>
                      </c:pt>
                      <c:pt idx="5">
                        <c:v>-8.1</c:v>
                      </c:pt>
                      <c:pt idx="6">
                        <c:v>-1.2</c:v>
                      </c:pt>
                      <c:pt idx="7">
                        <c:v>-4.9000000000000004</c:v>
                      </c:pt>
                      <c:pt idx="8">
                        <c:v>-4.5999999999999996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6CA4-4367-B4B0-189F8B437E0E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Charts!$E$42</c15:sqref>
                        </c15:formulaRef>
                      </c:ext>
                    </c:extLst>
                    <c:strCache>
                      <c:ptCount val="1"/>
                      <c:pt idx="0">
                        <c:v>Bank 5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shade val="9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shade val="90000"/>
                      </a:schemeClr>
                    </a:solidFill>
                    <a:ln w="9525">
                      <a:solidFill>
                        <a:schemeClr val="accent1">
                          <a:shade val="90000"/>
                        </a:schemeClr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Charts!$A$43:$A$51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Charts!$E$43:$E$51</c15:sqref>
                        </c15:formulaRef>
                      </c:ext>
                    </c:extLst>
                    <c:numCache>
                      <c:formatCode>0.0</c:formatCode>
                      <c:ptCount val="9"/>
                      <c:pt idx="0">
                        <c:v>-29.175000000000001</c:v>
                      </c:pt>
                      <c:pt idx="1">
                        <c:v>-3.7</c:v>
                      </c:pt>
                      <c:pt idx="2">
                        <c:v>-14.8</c:v>
                      </c:pt>
                      <c:pt idx="3">
                        <c:v>-5</c:v>
                      </c:pt>
                      <c:pt idx="4">
                        <c:v>14.2</c:v>
                      </c:pt>
                      <c:pt idx="5">
                        <c:v>-40.4</c:v>
                      </c:pt>
                      <c:pt idx="6">
                        <c:v>-24.5</c:v>
                      </c:pt>
                      <c:pt idx="7">
                        <c:v>-33.1</c:v>
                      </c:pt>
                      <c:pt idx="8">
                        <c:v>-4.0999999999999996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6CA4-4367-B4B0-189F8B437E0E}"/>
                  </c:ext>
                </c:extLst>
              </c15:ser>
            </c15:filteredLineSeries>
          </c:ext>
        </c:extLst>
      </c:lineChart>
      <c:catAx>
        <c:axId val="284986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6976"/>
        <c:crosses val="autoZero"/>
        <c:auto val="1"/>
        <c:lblAlgn val="ctr"/>
        <c:lblOffset val="100"/>
        <c:noMultiLvlLbl val="0"/>
      </c:catAx>
      <c:valAx>
        <c:axId val="28498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6496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6591885389326336"/>
          <c:y val="0.90798556430446198"/>
          <c:w val="0.73160192475940522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Net Income (Millions) </a:t>
            </a:r>
          </a:p>
        </c:rich>
      </c:tx>
      <c:layout>
        <c:manualLayout>
          <c:xMode val="edge"/>
          <c:yMode val="edge"/>
          <c:x val="0.3687940427901058"/>
          <c:y val="2.77776212328805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611934292404775"/>
          <c:y val="0.17171306237831199"/>
          <c:w val="0.79937543208538919"/>
          <c:h val="0.58447591212473626"/>
        </c:manualLayout>
      </c:layout>
      <c:lineChart>
        <c:grouping val="standard"/>
        <c:varyColors val="0"/>
        <c:ser>
          <c:idx val="0"/>
          <c:order val="0"/>
          <c:tx>
            <c:strRef>
              <c:f>Income!$B$2</c:f>
              <c:strCache>
                <c:ptCount val="1"/>
                <c:pt idx="0">
                  <c:v>Net Income 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Income!$A$3:$A$10</c:f>
              <c:strCache>
                <c:ptCount val="8"/>
                <c:pt idx="0">
                  <c:v>Q1 - 2030</c:v>
                </c:pt>
                <c:pt idx="1">
                  <c:v>Q2 - 2030</c:v>
                </c:pt>
                <c:pt idx="2">
                  <c:v>Q3 - 2030</c:v>
                </c:pt>
                <c:pt idx="3">
                  <c:v>Q4 - 2030</c:v>
                </c:pt>
                <c:pt idx="4">
                  <c:v>Q1 - 2031</c:v>
                </c:pt>
                <c:pt idx="5">
                  <c:v>Q2 - 2031</c:v>
                </c:pt>
                <c:pt idx="6">
                  <c:v>Q3 - 2031</c:v>
                </c:pt>
                <c:pt idx="7">
                  <c:v>Q4 - 2031</c:v>
                </c:pt>
              </c:strCache>
            </c:strRef>
          </c:cat>
          <c:val>
            <c:numRef>
              <c:f>Income!$B$3:$B$10</c:f>
              <c:numCache>
                <c:formatCode>"$"#,##0.000</c:formatCode>
                <c:ptCount val="8"/>
                <c:pt idx="0">
                  <c:v>0.89900000000000002</c:v>
                </c:pt>
                <c:pt idx="1">
                  <c:v>0.72099999999999997</c:v>
                </c:pt>
                <c:pt idx="2">
                  <c:v>0.92</c:v>
                </c:pt>
                <c:pt idx="3">
                  <c:v>1.121</c:v>
                </c:pt>
                <c:pt idx="4">
                  <c:v>2.1629999999999998</c:v>
                </c:pt>
                <c:pt idx="5">
                  <c:v>2.4470000000000001</c:v>
                </c:pt>
                <c:pt idx="6">
                  <c:v>3.0419999999999998</c:v>
                </c:pt>
                <c:pt idx="7">
                  <c:v>3.367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B6F-45B1-9B51-EACE7FE11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83503216"/>
        <c:axId val="883508976"/>
      </c:lineChart>
      <c:catAx>
        <c:axId val="88350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3508976"/>
        <c:crosses val="autoZero"/>
        <c:auto val="1"/>
        <c:lblAlgn val="ctr"/>
        <c:lblOffset val="100"/>
        <c:noMultiLvlLbl val="0"/>
      </c:catAx>
      <c:valAx>
        <c:axId val="88350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85000"/>
                </a:schemeClr>
              </a:solidFill>
              <a:round/>
            </a:ln>
            <a:effectLst/>
          </c:spPr>
        </c:majorGridlines>
        <c:numFmt formatCode="&quot;$&quot;#,##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3503216"/>
        <c:crosses val="autoZero"/>
        <c:crossBetween val="between"/>
      </c:valAx>
      <c:spPr>
        <a:noFill/>
        <a:ln>
          <a:solidFill>
            <a:schemeClr val="bg1">
              <a:alpha val="87000"/>
            </a:schemeClr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Efficiency!$B$2</c:f>
              <c:strCache>
                <c:ptCount val="1"/>
                <c:pt idx="0">
                  <c:v>Efficiency Ratio 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Efficiency!$A$3:$A$7</c:f>
              <c:strCache>
                <c:ptCount val="5"/>
                <c:pt idx="0">
                  <c:v>Bank 1 </c:v>
                </c:pt>
                <c:pt idx="1">
                  <c:v>Bank 2</c:v>
                </c:pt>
                <c:pt idx="2">
                  <c:v>Bank 3</c:v>
                </c:pt>
                <c:pt idx="3">
                  <c:v>Resolute Bank </c:v>
                </c:pt>
                <c:pt idx="4">
                  <c:v>Bank 5</c:v>
                </c:pt>
              </c:strCache>
            </c:strRef>
          </c:cat>
          <c:val>
            <c:numRef>
              <c:f>Efficiency!$B$3:$B$7</c:f>
              <c:numCache>
                <c:formatCode>General</c:formatCode>
                <c:ptCount val="5"/>
                <c:pt idx="0">
                  <c:v>56.29</c:v>
                </c:pt>
                <c:pt idx="1">
                  <c:v>57.94</c:v>
                </c:pt>
                <c:pt idx="2">
                  <c:v>60.32</c:v>
                </c:pt>
                <c:pt idx="3">
                  <c:v>54.73</c:v>
                </c:pt>
                <c:pt idx="4">
                  <c:v>58.33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AD-4501-B066-4FBA45DCA9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5476384"/>
        <c:axId val="525486464"/>
      </c:lineChart>
      <c:catAx>
        <c:axId val="52547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5486464"/>
        <c:crosses val="autoZero"/>
        <c:auto val="1"/>
        <c:lblAlgn val="ctr"/>
        <c:lblOffset val="100"/>
        <c:noMultiLvlLbl val="0"/>
      </c:catAx>
      <c:valAx>
        <c:axId val="52548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547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ROA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319355790585349"/>
          <c:y val="0.14223231083016957"/>
          <c:w val="0.76735059559862706"/>
          <c:h val="0.56394746411637031"/>
        </c:manualLayout>
      </c:layout>
      <c:lineChart>
        <c:grouping val="standard"/>
        <c:varyColors val="0"/>
        <c:ser>
          <c:idx val="5"/>
          <c:order val="5"/>
          <c:tx>
            <c:strRef>
              <c:f>Charts!$G$122</c:f>
              <c:strCache>
                <c:ptCount val="1"/>
                <c:pt idx="0">
                  <c:v>Resolute Bank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Charts!$A$123:$A$131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Charts!$G$123:$G$131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4.5000000000000005E-3</c:v>
                </c:pt>
                <c:pt idx="2">
                  <c:v>3.4999999999999996E-3</c:v>
                </c:pt>
                <c:pt idx="3">
                  <c:v>4.5000000000000005E-3</c:v>
                </c:pt>
                <c:pt idx="4">
                  <c:v>5.6000000000000008E-3</c:v>
                </c:pt>
                <c:pt idx="5">
                  <c:v>1.0700000000000001E-2</c:v>
                </c:pt>
                <c:pt idx="6">
                  <c:v>1.1899999999999999E-2</c:v>
                </c:pt>
                <c:pt idx="7">
                  <c:v>1.4499999999999999E-2</c:v>
                </c:pt>
                <c:pt idx="8">
                  <c:v>1.5900000000000001E-2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7F-41B2-9B16-2430F3D9C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2511792"/>
        <c:axId val="282513232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Charts!$B$122</c15:sqref>
                        </c15:formulaRef>
                      </c:ext>
                    </c:extLst>
                    <c:strCache>
                      <c:ptCount val="1"/>
                      <c:pt idx="0">
                        <c:v>Bank 1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Charts!$A$123:$A$131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Charts!$B$123:$B$131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2.3999999999999998E-3</c:v>
                      </c:pt>
                      <c:pt idx="1">
                        <c:v>6.3E-3</c:v>
                      </c:pt>
                      <c:pt idx="2">
                        <c:v>4.0999999999999995E-3</c:v>
                      </c:pt>
                      <c:pt idx="3">
                        <c:v>4.0999999999999995E-3</c:v>
                      </c:pt>
                      <c:pt idx="4">
                        <c:v>6.4000000000000003E-3</c:v>
                      </c:pt>
                      <c:pt idx="5">
                        <c:v>0.01</c:v>
                      </c:pt>
                      <c:pt idx="6">
                        <c:v>1.32E-2</c:v>
                      </c:pt>
                      <c:pt idx="7">
                        <c:v>1.26E-2</c:v>
                      </c:pt>
                      <c:pt idx="8">
                        <c:v>1.5700000000000002E-2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177F-41B2-9B16-2430F3D9C885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Charts!$C$122</c15:sqref>
                        </c15:formulaRef>
                      </c:ext>
                    </c:extLst>
                    <c:strCache>
                      <c:ptCount val="1"/>
                      <c:pt idx="0">
                        <c:v>Bank 2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Charts!$A$123:$A$131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Charts!$C$123:$C$131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2.3999999999999998E-3</c:v>
                      </c:pt>
                      <c:pt idx="1">
                        <c:v>3.9000000000000003E-3</c:v>
                      </c:pt>
                      <c:pt idx="2">
                        <c:v>7.4000000000000003E-3</c:v>
                      </c:pt>
                      <c:pt idx="3">
                        <c:v>6.4000000000000003E-3</c:v>
                      </c:pt>
                      <c:pt idx="4">
                        <c:v>6.1999999999999998E-3</c:v>
                      </c:pt>
                      <c:pt idx="5">
                        <c:v>1.03E-2</c:v>
                      </c:pt>
                      <c:pt idx="6">
                        <c:v>1.3500000000000002E-2</c:v>
                      </c:pt>
                      <c:pt idx="7">
                        <c:v>1.47E-2</c:v>
                      </c:pt>
                      <c:pt idx="8">
                        <c:v>1.7299999999999999E-2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177F-41B2-9B16-2430F3D9C885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Charts!$D$122</c15:sqref>
                        </c15:formulaRef>
                      </c:ext>
                    </c:extLst>
                    <c:strCache>
                      <c:ptCount val="1"/>
                      <c:pt idx="0">
                        <c:v>Bank 3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Charts!$A$123:$A$131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Charts!$D$123:$D$131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2.3999999999999998E-3</c:v>
                      </c:pt>
                      <c:pt idx="1">
                        <c:v>4.4000000000000003E-3</c:v>
                      </c:pt>
                      <c:pt idx="2">
                        <c:v>2.2000000000000001E-3</c:v>
                      </c:pt>
                      <c:pt idx="3">
                        <c:v>5.5000000000000005E-3</c:v>
                      </c:pt>
                      <c:pt idx="4">
                        <c:v>4.7999999999999996E-3</c:v>
                      </c:pt>
                      <c:pt idx="5">
                        <c:v>9.1999999999999998E-3</c:v>
                      </c:pt>
                      <c:pt idx="6">
                        <c:v>0.01</c:v>
                      </c:pt>
                      <c:pt idx="7">
                        <c:v>1.11E-2</c:v>
                      </c:pt>
                      <c:pt idx="8">
                        <c:v>1.3600000000000001E-2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177F-41B2-9B16-2430F3D9C885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Charts!$E$122</c15:sqref>
                        </c15:formulaRef>
                      </c:ext>
                    </c:extLst>
                    <c:strCache>
                      <c:ptCount val="1"/>
                      <c:pt idx="0">
                        <c:v>Bank 5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Charts!$A$123:$A$131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Charts!$E$123:$E$131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2.3999999999999998E-3</c:v>
                      </c:pt>
                      <c:pt idx="1">
                        <c:v>5.1000000000000004E-3</c:v>
                      </c:pt>
                      <c:pt idx="2">
                        <c:v>6.3E-3</c:v>
                      </c:pt>
                      <c:pt idx="3">
                        <c:v>5.6999999999999993E-3</c:v>
                      </c:pt>
                      <c:pt idx="4">
                        <c:v>5.5000000000000005E-3</c:v>
                      </c:pt>
                      <c:pt idx="5">
                        <c:v>9.1999999999999998E-3</c:v>
                      </c:pt>
                      <c:pt idx="6">
                        <c:v>1.24E-2</c:v>
                      </c:pt>
                      <c:pt idx="7">
                        <c:v>1.5300000000000001E-2</c:v>
                      </c:pt>
                      <c:pt idx="8">
                        <c:v>1.52E-2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177F-41B2-9B16-2430F3D9C885}"/>
                  </c:ext>
                </c:extLst>
              </c15:ser>
            </c15:filteredLineSeries>
          </c:ext>
        </c:extLst>
      </c:lineChart>
      <c:lineChart>
        <c:grouping val="standard"/>
        <c:varyColors val="0"/>
        <c:ser>
          <c:idx val="4"/>
          <c:order val="4"/>
          <c:tx>
            <c:strRef>
              <c:f>Charts!$F$122</c:f>
              <c:strCache>
                <c:ptCount val="1"/>
                <c:pt idx="0">
                  <c:v>Community Average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Charts!$A$123:$A$131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Charts!$F$123:$F$131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4.9250000000000006E-3</c:v>
                </c:pt>
                <c:pt idx="2">
                  <c:v>5.0000000000000001E-3</c:v>
                </c:pt>
                <c:pt idx="3">
                  <c:v>5.4250000000000001E-3</c:v>
                </c:pt>
                <c:pt idx="4">
                  <c:v>5.7250000000000001E-3</c:v>
                </c:pt>
                <c:pt idx="5">
                  <c:v>9.6749999999999996E-3</c:v>
                </c:pt>
                <c:pt idx="6">
                  <c:v>1.2275000000000001E-2</c:v>
                </c:pt>
                <c:pt idx="7">
                  <c:v>1.3424999999999999E-2</c:v>
                </c:pt>
                <c:pt idx="8">
                  <c:v>1.545E-2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7F-41B2-9B16-2430F3D9C8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4283264"/>
        <c:axId val="514268384"/>
      </c:lineChart>
      <c:catAx>
        <c:axId val="28251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13232"/>
        <c:crosses val="autoZero"/>
        <c:auto val="1"/>
        <c:lblAlgn val="ctr"/>
        <c:lblOffset val="100"/>
        <c:noMultiLvlLbl val="0"/>
      </c:catAx>
      <c:valAx>
        <c:axId val="28251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alpha val="98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11792"/>
        <c:crosses val="autoZero"/>
        <c:crossBetween val="between"/>
        <c:majorUnit val="3.0000000000000009E-3"/>
      </c:valAx>
      <c:valAx>
        <c:axId val="514268384"/>
        <c:scaling>
          <c:orientation val="minMax"/>
        </c:scaling>
        <c:delete val="0"/>
        <c:axPos val="r"/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283264"/>
        <c:crosses val="max"/>
        <c:crossBetween val="between"/>
      </c:valAx>
      <c:catAx>
        <c:axId val="514283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426838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ROE</a:t>
            </a:r>
          </a:p>
        </c:rich>
      </c:tx>
      <c:layout>
        <c:manualLayout>
          <c:xMode val="edge"/>
          <c:yMode val="edge"/>
          <c:x val="0.46208976290877835"/>
          <c:y val="2.60584581497571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5"/>
          <c:order val="5"/>
          <c:tx>
            <c:strRef>
              <c:f>Charts!$G$135</c:f>
              <c:strCache>
                <c:ptCount val="1"/>
                <c:pt idx="0">
                  <c:v>Resolute Bank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Charts!$A$136:$A$144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Charts!$G$136:$G$144</c:f>
              <c:numCache>
                <c:formatCode>0.00%</c:formatCode>
                <c:ptCount val="9"/>
                <c:pt idx="0">
                  <c:v>3.85E-2</c:v>
                </c:pt>
                <c:pt idx="1">
                  <c:v>7.4900000000000008E-2</c:v>
                </c:pt>
                <c:pt idx="2">
                  <c:v>5.9500000000000004E-2</c:v>
                </c:pt>
                <c:pt idx="3">
                  <c:v>7.5600000000000001E-2</c:v>
                </c:pt>
                <c:pt idx="4">
                  <c:v>9.0999999999999998E-2</c:v>
                </c:pt>
                <c:pt idx="5">
                  <c:v>0.16969999999999999</c:v>
                </c:pt>
                <c:pt idx="6">
                  <c:v>0.18469999999999998</c:v>
                </c:pt>
                <c:pt idx="7">
                  <c:v>0.21920000000000001</c:v>
                </c:pt>
                <c:pt idx="8">
                  <c:v>0.23170000000000002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B5-475F-9D49-CB6F5B6AA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0825744"/>
        <c:axId val="28082286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Charts!$B$135</c15:sqref>
                        </c15:formulaRef>
                      </c:ext>
                    </c:extLst>
                    <c:strCache>
                      <c:ptCount val="1"/>
                      <c:pt idx="0">
                        <c:v>Bank 1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Charts!$A$136:$A$144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Charts!$B$136:$B$144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3.85E-2</c:v>
                      </c:pt>
                      <c:pt idx="1">
                        <c:v>0.1026</c:v>
                      </c:pt>
                      <c:pt idx="2">
                        <c:v>6.6500000000000004E-2</c:v>
                      </c:pt>
                      <c:pt idx="3">
                        <c:v>6.6299999999999998E-2</c:v>
                      </c:pt>
                      <c:pt idx="4">
                        <c:v>0.10490000000000001</c:v>
                      </c:pt>
                      <c:pt idx="5">
                        <c:v>0.14980000000000002</c:v>
                      </c:pt>
                      <c:pt idx="6">
                        <c:v>0.19649999999999998</c:v>
                      </c:pt>
                      <c:pt idx="7">
                        <c:v>0.18629999999999999</c:v>
                      </c:pt>
                      <c:pt idx="8">
                        <c:v>0.22739999999999999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9BB5-475F-9D49-CB6F5B6AA2B7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Charts!$C$135</c15:sqref>
                        </c15:formulaRef>
                      </c:ext>
                    </c:extLst>
                    <c:strCache>
                      <c:ptCount val="1"/>
                      <c:pt idx="0">
                        <c:v>Bank 2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Charts!$A$136:$A$144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Charts!$C$136:$C$144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3.85E-2</c:v>
                      </c:pt>
                      <c:pt idx="1">
                        <c:v>6.480000000000001E-2</c:v>
                      </c:pt>
                      <c:pt idx="2">
                        <c:v>0.1211</c:v>
                      </c:pt>
                      <c:pt idx="3">
                        <c:v>0.1045</c:v>
                      </c:pt>
                      <c:pt idx="4">
                        <c:v>0.10009999999999999</c:v>
                      </c:pt>
                      <c:pt idx="5">
                        <c:v>0.16469999999999999</c:v>
                      </c:pt>
                      <c:pt idx="6">
                        <c:v>0.20730000000000001</c:v>
                      </c:pt>
                      <c:pt idx="7">
                        <c:v>0.22109999999999999</c:v>
                      </c:pt>
                      <c:pt idx="8">
                        <c:v>0.25140000000000001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9BB5-475F-9D49-CB6F5B6AA2B7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Charts!$D$135</c15:sqref>
                        </c15:formulaRef>
                      </c:ext>
                    </c:extLst>
                    <c:strCache>
                      <c:ptCount val="1"/>
                      <c:pt idx="0">
                        <c:v>Bank 3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Charts!$A$136:$A$144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Charts!$D$136:$D$144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3.85E-2</c:v>
                      </c:pt>
                      <c:pt idx="1">
                        <c:v>7.3700000000000002E-2</c:v>
                      </c:pt>
                      <c:pt idx="2">
                        <c:v>3.6600000000000001E-2</c:v>
                      </c:pt>
                      <c:pt idx="3">
                        <c:v>9.0999999999999998E-2</c:v>
                      </c:pt>
                      <c:pt idx="4">
                        <c:v>7.8100000000000003E-2</c:v>
                      </c:pt>
                      <c:pt idx="5">
                        <c:v>0.14949999999999999</c:v>
                      </c:pt>
                      <c:pt idx="6">
                        <c:v>0.16159999999999999</c:v>
                      </c:pt>
                      <c:pt idx="7">
                        <c:v>0.17780000000000001</c:v>
                      </c:pt>
                      <c:pt idx="8">
                        <c:v>0.21600000000000003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9BB5-475F-9D49-CB6F5B6AA2B7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Charts!$E$135</c15:sqref>
                        </c15:formulaRef>
                      </c:ext>
                    </c:extLst>
                    <c:strCache>
                      <c:ptCount val="1"/>
                      <c:pt idx="0">
                        <c:v>Bank 5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Charts!$A$136:$A$144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Charts!$E$136:$E$144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3.85E-2</c:v>
                      </c:pt>
                      <c:pt idx="1">
                        <c:v>8.9700000000000002E-2</c:v>
                      </c:pt>
                      <c:pt idx="2">
                        <c:v>0.10769999999999999</c:v>
                      </c:pt>
                      <c:pt idx="3">
                        <c:v>9.5500000000000002E-2</c:v>
                      </c:pt>
                      <c:pt idx="4">
                        <c:v>8.3299999999999999E-2</c:v>
                      </c:pt>
                      <c:pt idx="5">
                        <c:v>0.13949999999999999</c:v>
                      </c:pt>
                      <c:pt idx="6">
                        <c:v>0.18010000000000001</c:v>
                      </c:pt>
                      <c:pt idx="7">
                        <c:v>0.21870000000000001</c:v>
                      </c:pt>
                      <c:pt idx="8">
                        <c:v>0.21179999999999999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BB5-475F-9D49-CB6F5B6AA2B7}"/>
                  </c:ext>
                </c:extLst>
              </c15:ser>
            </c15:filteredLineSeries>
          </c:ext>
        </c:extLst>
      </c:lineChart>
      <c:lineChart>
        <c:grouping val="standard"/>
        <c:varyColors val="0"/>
        <c:ser>
          <c:idx val="4"/>
          <c:order val="4"/>
          <c:tx>
            <c:strRef>
              <c:f>Charts!$F$135</c:f>
              <c:strCache>
                <c:ptCount val="1"/>
                <c:pt idx="0">
                  <c:v>Community Average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Charts!$A$136:$A$144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Charts!$F$136:$F$144</c:f>
              <c:numCache>
                <c:formatCode>0.00%</c:formatCode>
                <c:ptCount val="9"/>
                <c:pt idx="0">
                  <c:v>3.85E-2</c:v>
                </c:pt>
                <c:pt idx="1">
                  <c:v>8.2699999999999996E-2</c:v>
                </c:pt>
                <c:pt idx="2">
                  <c:v>8.2974999999999993E-2</c:v>
                </c:pt>
                <c:pt idx="3">
                  <c:v>8.9325000000000015E-2</c:v>
                </c:pt>
                <c:pt idx="4">
                  <c:v>9.1600000000000001E-2</c:v>
                </c:pt>
                <c:pt idx="5">
                  <c:v>0.15087499999999998</c:v>
                </c:pt>
                <c:pt idx="6">
                  <c:v>0.18637500000000001</c:v>
                </c:pt>
                <c:pt idx="7">
                  <c:v>0.20097499999999999</c:v>
                </c:pt>
                <c:pt idx="8">
                  <c:v>0.22665000000000002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B5-475F-9D49-CB6F5B6AA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4277984"/>
        <c:axId val="514277024"/>
      </c:lineChart>
      <c:catAx>
        <c:axId val="28082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2864"/>
        <c:crosses val="autoZero"/>
        <c:auto val="1"/>
        <c:lblAlgn val="ctr"/>
        <c:lblOffset val="100"/>
        <c:noMultiLvlLbl val="0"/>
      </c:catAx>
      <c:valAx>
        <c:axId val="28082286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25744"/>
        <c:crosses val="autoZero"/>
        <c:crossBetween val="between"/>
      </c:valAx>
      <c:valAx>
        <c:axId val="514277024"/>
        <c:scaling>
          <c:orientation val="minMax"/>
        </c:scaling>
        <c:delete val="0"/>
        <c:axPos val="r"/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4277984"/>
        <c:crosses val="max"/>
        <c:crossBetween val="between"/>
      </c:valAx>
      <c:catAx>
        <c:axId val="514277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42770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solidFill>
            <a:srgbClr val="00B050">
              <a:alpha val="95000"/>
            </a:srgb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/>
              <a:t>Loans vs Deposits</a:t>
            </a:r>
            <a:r>
              <a:rPr lang="en-US" sz="2800" baseline="0"/>
              <a:t> </a:t>
            </a:r>
            <a:endParaRPr lang="en-US" sz="2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Data'!$J$3</c:f>
              <c:strCache>
                <c:ptCount val="1"/>
                <c:pt idx="0">
                  <c:v>Loans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'Chart Data'!$I$4:$I$15</c:f>
              <c:strCache>
                <c:ptCount val="12"/>
                <c:pt idx="0">
                  <c:v>Q1/29</c:v>
                </c:pt>
                <c:pt idx="1">
                  <c:v>Q2/29</c:v>
                </c:pt>
                <c:pt idx="2">
                  <c:v>Q3/29</c:v>
                </c:pt>
                <c:pt idx="3">
                  <c:v>Q4/29</c:v>
                </c:pt>
                <c:pt idx="4">
                  <c:v>Q1/30</c:v>
                </c:pt>
                <c:pt idx="5">
                  <c:v>Q2/30</c:v>
                </c:pt>
                <c:pt idx="6">
                  <c:v>Q3/30</c:v>
                </c:pt>
                <c:pt idx="7">
                  <c:v>Q4/30</c:v>
                </c:pt>
                <c:pt idx="8">
                  <c:v>Q1/31</c:v>
                </c:pt>
                <c:pt idx="9">
                  <c:v>Q2/31</c:v>
                </c:pt>
                <c:pt idx="10">
                  <c:v>Q3/31</c:v>
                </c:pt>
                <c:pt idx="11">
                  <c:v>Q4/31</c:v>
                </c:pt>
              </c:strCache>
            </c:strRef>
          </c:cat>
          <c:val>
            <c:numRef>
              <c:f>'Chart Data'!$J$4:$J$15</c:f>
              <c:numCache>
                <c:formatCode>_("$"* #,##0_);_("$"* \(#,##0\);_("$"* "-"??_);_(@_)</c:formatCode>
                <c:ptCount val="12"/>
                <c:pt idx="0">
                  <c:v>488.791</c:v>
                </c:pt>
                <c:pt idx="1">
                  <c:v>531.88</c:v>
                </c:pt>
                <c:pt idx="2">
                  <c:v>564.91899999999998</c:v>
                </c:pt>
                <c:pt idx="3">
                  <c:v>628.24</c:v>
                </c:pt>
                <c:pt idx="4">
                  <c:v>672.8</c:v>
                </c:pt>
                <c:pt idx="5">
                  <c:v>651.6</c:v>
                </c:pt>
                <c:pt idx="6">
                  <c:v>624.20000000000005</c:v>
                </c:pt>
                <c:pt idx="7">
                  <c:v>632.29999999999995</c:v>
                </c:pt>
                <c:pt idx="8">
                  <c:v>642.20000000000005</c:v>
                </c:pt>
                <c:pt idx="9">
                  <c:v>665.6</c:v>
                </c:pt>
                <c:pt idx="10">
                  <c:v>668.8</c:v>
                </c:pt>
                <c:pt idx="11">
                  <c:v>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8B-4793-B49E-84D45866EF3E}"/>
            </c:ext>
          </c:extLst>
        </c:ser>
        <c:ser>
          <c:idx val="1"/>
          <c:order val="1"/>
          <c:tx>
            <c:strRef>
              <c:f>'Chart Data'!$K$3</c:f>
              <c:strCache>
                <c:ptCount val="1"/>
                <c:pt idx="0">
                  <c:v>Deposits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'Chart Data'!$I$4:$I$15</c:f>
              <c:strCache>
                <c:ptCount val="12"/>
                <c:pt idx="0">
                  <c:v>Q1/29</c:v>
                </c:pt>
                <c:pt idx="1">
                  <c:v>Q2/29</c:v>
                </c:pt>
                <c:pt idx="2">
                  <c:v>Q3/29</c:v>
                </c:pt>
                <c:pt idx="3">
                  <c:v>Q4/29</c:v>
                </c:pt>
                <c:pt idx="4">
                  <c:v>Q1/30</c:v>
                </c:pt>
                <c:pt idx="5">
                  <c:v>Q2/30</c:v>
                </c:pt>
                <c:pt idx="6">
                  <c:v>Q3/30</c:v>
                </c:pt>
                <c:pt idx="7">
                  <c:v>Q4/30</c:v>
                </c:pt>
                <c:pt idx="8">
                  <c:v>Q1/31</c:v>
                </c:pt>
                <c:pt idx="9">
                  <c:v>Q2/31</c:v>
                </c:pt>
                <c:pt idx="10">
                  <c:v>Q3/31</c:v>
                </c:pt>
                <c:pt idx="11">
                  <c:v>Q4/31</c:v>
                </c:pt>
              </c:strCache>
            </c:strRef>
          </c:cat>
          <c:val>
            <c:numRef>
              <c:f>'Chart Data'!$K$4:$K$15</c:f>
              <c:numCache>
                <c:formatCode>_("$"* #,##0_);_("$"* \(#,##0\);_("$"* "-"??_);_(@_)</c:formatCode>
                <c:ptCount val="12"/>
                <c:pt idx="0">
                  <c:v>541.91999999999996</c:v>
                </c:pt>
                <c:pt idx="1">
                  <c:v>570.13100000000009</c:v>
                </c:pt>
                <c:pt idx="2">
                  <c:v>601.69000000000005</c:v>
                </c:pt>
                <c:pt idx="3">
                  <c:v>634.13300000000004</c:v>
                </c:pt>
                <c:pt idx="4">
                  <c:v>654.79999999999995</c:v>
                </c:pt>
                <c:pt idx="5">
                  <c:v>683.5</c:v>
                </c:pt>
                <c:pt idx="6">
                  <c:v>713</c:v>
                </c:pt>
                <c:pt idx="7">
                  <c:v>721.4</c:v>
                </c:pt>
                <c:pt idx="8">
                  <c:v>726</c:v>
                </c:pt>
                <c:pt idx="9">
                  <c:v>730.6</c:v>
                </c:pt>
                <c:pt idx="10">
                  <c:v>733.7</c:v>
                </c:pt>
                <c:pt idx="11">
                  <c:v>753.6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8B-4793-B49E-84D45866E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2502192"/>
        <c:axId val="282510832"/>
      </c:lineChart>
      <c:catAx>
        <c:axId val="28250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10832"/>
        <c:crosses val="autoZero"/>
        <c:auto val="1"/>
        <c:lblAlgn val="ctr"/>
        <c:lblOffset val="100"/>
        <c:noMultiLvlLbl val="0"/>
      </c:catAx>
      <c:valAx>
        <c:axId val="282510832"/>
        <c:scaling>
          <c:orientation val="minMax"/>
          <c:min val="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0219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/>
              <a:t>Stock Price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5737322479159634E-2"/>
          <c:y val="0.15920335214388975"/>
          <c:w val="0.89911595065853789"/>
          <c:h val="0.61405251300716956"/>
        </c:manualLayout>
      </c:layout>
      <c:lineChart>
        <c:grouping val="standard"/>
        <c:varyColors val="0"/>
        <c:ser>
          <c:idx val="5"/>
          <c:order val="5"/>
          <c:tx>
            <c:strRef>
              <c:f>Charts!$G$148</c:f>
              <c:strCache>
                <c:ptCount val="1"/>
                <c:pt idx="0">
                  <c:v>Resolute Bank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Charts!$A$149:$A$157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Charts!$G$149:$G$157</c:f>
              <c:numCache>
                <c:formatCode>General</c:formatCode>
                <c:ptCount val="9"/>
                <c:pt idx="0">
                  <c:v>17.72</c:v>
                </c:pt>
                <c:pt idx="1">
                  <c:v>18.02</c:v>
                </c:pt>
                <c:pt idx="2">
                  <c:v>22.4</c:v>
                </c:pt>
                <c:pt idx="3">
                  <c:v>22.88</c:v>
                </c:pt>
                <c:pt idx="4">
                  <c:v>23.71</c:v>
                </c:pt>
                <c:pt idx="5">
                  <c:v>28.53</c:v>
                </c:pt>
                <c:pt idx="6">
                  <c:v>33.71</c:v>
                </c:pt>
                <c:pt idx="7">
                  <c:v>36.31</c:v>
                </c:pt>
                <c:pt idx="8">
                  <c:v>41.02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A2-4A4F-8CDC-1DB34627E358}"/>
            </c:ext>
          </c:extLst>
        </c:ser>
        <c:ser>
          <c:idx val="4"/>
          <c:order val="4"/>
          <c:tx>
            <c:strRef>
              <c:f>Charts!$F$148</c:f>
              <c:strCache>
                <c:ptCount val="1"/>
                <c:pt idx="0">
                  <c:v>Community Average</c:v>
                </c:pt>
              </c:strCache>
            </c:strRef>
          </c:tx>
          <c:spPr>
            <a:ln w="28575" cap="rnd">
              <a:solidFill>
                <a:schemeClr val="tx1">
                  <a:alpha val="95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Charts!$A$149:$A$157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Charts!$F$149:$F$157</c:f>
              <c:numCache>
                <c:formatCode>0.0</c:formatCode>
                <c:ptCount val="9"/>
                <c:pt idx="0">
                  <c:v>17.72</c:v>
                </c:pt>
                <c:pt idx="1">
                  <c:v>17.04</c:v>
                </c:pt>
                <c:pt idx="2">
                  <c:v>20.322500000000002</c:v>
                </c:pt>
                <c:pt idx="3">
                  <c:v>21.802500000000002</c:v>
                </c:pt>
                <c:pt idx="4">
                  <c:v>23.360000000000003</c:v>
                </c:pt>
                <c:pt idx="5">
                  <c:v>28.157500000000002</c:v>
                </c:pt>
                <c:pt idx="6">
                  <c:v>34.765000000000001</c:v>
                </c:pt>
                <c:pt idx="7">
                  <c:v>38.947500000000005</c:v>
                </c:pt>
                <c:pt idx="8">
                  <c:v>41.58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A2-4A4F-8CDC-1DB34627E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0888032"/>
        <c:axId val="410893792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Charts!$B$148</c15:sqref>
                        </c15:formulaRef>
                      </c:ext>
                    </c:extLst>
                    <c:strCache>
                      <c:ptCount val="1"/>
                      <c:pt idx="0">
                        <c:v>Bank 1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Charts!$A$149:$A$157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Charts!$B$149:$B$157</c15:sqref>
                        </c15:formulaRef>
                      </c:ext>
                    </c:extLst>
                    <c:numCache>
                      <c:formatCode>0.00</c:formatCode>
                      <c:ptCount val="9"/>
                      <c:pt idx="0">
                        <c:v>17.72</c:v>
                      </c:pt>
                      <c:pt idx="1">
                        <c:v>18.82</c:v>
                      </c:pt>
                      <c:pt idx="2">
                        <c:v>20.34</c:v>
                      </c:pt>
                      <c:pt idx="3">
                        <c:v>20.65</c:v>
                      </c:pt>
                      <c:pt idx="4">
                        <c:v>22</c:v>
                      </c:pt>
                      <c:pt idx="5">
                        <c:v>26.51</c:v>
                      </c:pt>
                      <c:pt idx="6">
                        <c:v>32.21</c:v>
                      </c:pt>
                      <c:pt idx="7">
                        <c:v>36.21</c:v>
                      </c:pt>
                      <c:pt idx="8">
                        <c:v>38.21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0BA2-4A4F-8CDC-1DB34627E358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Charts!$C$148</c15:sqref>
                        </c15:formulaRef>
                      </c:ext>
                    </c:extLst>
                    <c:strCache>
                      <c:ptCount val="1"/>
                      <c:pt idx="0">
                        <c:v>Bank 2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Charts!$A$149:$A$157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Charts!$C$149:$C$157</c15:sqref>
                        </c15:formulaRef>
                      </c:ext>
                    </c:extLst>
                    <c:numCache>
                      <c:formatCode>0.00</c:formatCode>
                      <c:ptCount val="9"/>
                      <c:pt idx="0">
                        <c:v>17.72</c:v>
                      </c:pt>
                      <c:pt idx="1">
                        <c:v>16.2</c:v>
                      </c:pt>
                      <c:pt idx="2">
                        <c:v>20.47</c:v>
                      </c:pt>
                      <c:pt idx="3">
                        <c:v>24.4</c:v>
                      </c:pt>
                      <c:pt idx="4">
                        <c:v>25.36</c:v>
                      </c:pt>
                      <c:pt idx="5">
                        <c:v>31.67</c:v>
                      </c:pt>
                      <c:pt idx="6">
                        <c:v>38.79</c:v>
                      </c:pt>
                      <c:pt idx="7">
                        <c:v>43.44</c:v>
                      </c:pt>
                      <c:pt idx="8">
                        <c:v>46.21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0BA2-4A4F-8CDC-1DB34627E358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Charts!$D$148</c15:sqref>
                        </c15:formulaRef>
                      </c:ext>
                    </c:extLst>
                    <c:strCache>
                      <c:ptCount val="1"/>
                      <c:pt idx="0">
                        <c:v>Bank 3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/>
                    </a:solidFill>
                    <a:ln w="9525">
                      <a:solidFill>
                        <a:schemeClr val="accent3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Charts!$A$149:$A$157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Charts!$D$149:$D$157</c15:sqref>
                        </c15:formulaRef>
                      </c:ext>
                    </c:extLst>
                    <c:numCache>
                      <c:formatCode>0.00</c:formatCode>
                      <c:ptCount val="9"/>
                      <c:pt idx="0">
                        <c:v>17.72</c:v>
                      </c:pt>
                      <c:pt idx="1">
                        <c:v>16.64</c:v>
                      </c:pt>
                      <c:pt idx="2">
                        <c:v>17.510000000000002</c:v>
                      </c:pt>
                      <c:pt idx="3">
                        <c:v>17.37</c:v>
                      </c:pt>
                      <c:pt idx="4">
                        <c:v>22.07</c:v>
                      </c:pt>
                      <c:pt idx="5">
                        <c:v>26.59</c:v>
                      </c:pt>
                      <c:pt idx="6">
                        <c:v>32.72</c:v>
                      </c:pt>
                      <c:pt idx="7">
                        <c:v>37.049999999999997</c:v>
                      </c:pt>
                      <c:pt idx="8">
                        <c:v>39.58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0BA2-4A4F-8CDC-1DB34627E358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Charts!$E$148</c15:sqref>
                        </c15:formulaRef>
                      </c:ext>
                    </c:extLst>
                    <c:strCache>
                      <c:ptCount val="1"/>
                      <c:pt idx="0">
                        <c:v>Bank 5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Charts!$A$149:$A$157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Charts!$E$149:$E$157</c15:sqref>
                        </c15:formulaRef>
                      </c:ext>
                    </c:extLst>
                    <c:numCache>
                      <c:formatCode>0.00</c:formatCode>
                      <c:ptCount val="9"/>
                      <c:pt idx="0">
                        <c:v>17.72</c:v>
                      </c:pt>
                      <c:pt idx="1">
                        <c:v>16.5</c:v>
                      </c:pt>
                      <c:pt idx="2">
                        <c:v>22.97</c:v>
                      </c:pt>
                      <c:pt idx="3">
                        <c:v>24.79</c:v>
                      </c:pt>
                      <c:pt idx="4">
                        <c:v>24.01</c:v>
                      </c:pt>
                      <c:pt idx="5">
                        <c:v>27.86</c:v>
                      </c:pt>
                      <c:pt idx="6">
                        <c:v>35.340000000000003</c:v>
                      </c:pt>
                      <c:pt idx="7">
                        <c:v>39.090000000000003</c:v>
                      </c:pt>
                      <c:pt idx="8">
                        <c:v>42.32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0BA2-4A4F-8CDC-1DB34627E358}"/>
                  </c:ext>
                </c:extLst>
              </c15:ser>
            </c15:filteredLineSeries>
          </c:ext>
        </c:extLst>
      </c:lineChart>
      <c:catAx>
        <c:axId val="410888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893792"/>
        <c:crosses val="autoZero"/>
        <c:auto val="1"/>
        <c:lblAlgn val="ctr"/>
        <c:lblOffset val="100"/>
        <c:noMultiLvlLbl val="0"/>
      </c:catAx>
      <c:valAx>
        <c:axId val="410893792"/>
        <c:scaling>
          <c:orientation val="minMax"/>
          <c:min val="1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88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976312335958004"/>
          <c:y val="0.89409667541557303"/>
          <c:w val="0.63158486439195105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20856-93F0-4CC7-B7FD-2466914A11D4}" type="doc">
      <dgm:prSet loTypeId="urn:microsoft.com/office/officeart/2018/5/layout/IconCircleLabelList" loCatId="icon" qsTypeId="urn:microsoft.com/office/officeart/2005/8/quickstyle/3d1" qsCatId="3D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4AF52931-E4CA-4429-AACB-B8747CDB2409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solidFill>
                <a:schemeClr val="bg1"/>
              </a:solidFill>
            </a:rPr>
            <a:t>Risk</a:t>
          </a:r>
        </a:p>
      </dgm:t>
    </dgm:pt>
    <dgm:pt modelId="{67B2FC97-2FAE-4EFE-9DEE-E4216C657F35}" type="parTrans" cxnId="{F82329C8-C3B2-4E9B-9033-528488D72705}">
      <dgm:prSet/>
      <dgm:spPr/>
      <dgm:t>
        <a:bodyPr/>
        <a:lstStyle/>
        <a:p>
          <a:endParaRPr lang="en-US" sz="1400"/>
        </a:p>
      </dgm:t>
    </dgm:pt>
    <dgm:pt modelId="{D86AF01C-9CBC-41F8-9354-48CD82BDFDC9}" type="sibTrans" cxnId="{F82329C8-C3B2-4E9B-9033-528488D72705}">
      <dgm:prSet/>
      <dgm:spPr/>
      <dgm:t>
        <a:bodyPr/>
        <a:lstStyle/>
        <a:p>
          <a:endParaRPr lang="en-US"/>
        </a:p>
      </dgm:t>
    </dgm:pt>
    <dgm:pt modelId="{81BEB84D-9A77-49C6-9301-B3359FCAC75F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solidFill>
                <a:schemeClr val="bg1"/>
              </a:solidFill>
            </a:rPr>
            <a:t>Profit</a:t>
          </a:r>
        </a:p>
      </dgm:t>
    </dgm:pt>
    <dgm:pt modelId="{AE4D0D43-0332-4F79-8D35-BCD8C10758AE}" type="parTrans" cxnId="{420EF6C4-7321-43BE-A2FC-253606B1E06A}">
      <dgm:prSet/>
      <dgm:spPr/>
      <dgm:t>
        <a:bodyPr/>
        <a:lstStyle/>
        <a:p>
          <a:endParaRPr lang="en-US" sz="1400"/>
        </a:p>
      </dgm:t>
    </dgm:pt>
    <dgm:pt modelId="{5D260F18-25D2-4074-87F1-7E78DDA61C58}" type="sibTrans" cxnId="{420EF6C4-7321-43BE-A2FC-253606B1E06A}">
      <dgm:prSet/>
      <dgm:spPr/>
      <dgm:t>
        <a:bodyPr/>
        <a:lstStyle/>
        <a:p>
          <a:endParaRPr lang="en-US"/>
        </a:p>
      </dgm:t>
    </dgm:pt>
    <dgm:pt modelId="{BFF9359E-E9B1-4B73-BACC-2C7988765B16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solidFill>
                <a:schemeClr val="bg1"/>
              </a:solidFill>
            </a:rPr>
            <a:t>Growth</a:t>
          </a:r>
        </a:p>
      </dgm:t>
    </dgm:pt>
    <dgm:pt modelId="{6E0A40FA-1B79-4089-8B9A-3BA22865FE4E}" type="parTrans" cxnId="{516EC545-1971-48B3-978C-4756FCDCCFD9}">
      <dgm:prSet/>
      <dgm:spPr/>
      <dgm:t>
        <a:bodyPr/>
        <a:lstStyle/>
        <a:p>
          <a:endParaRPr lang="en-US" sz="1400"/>
        </a:p>
      </dgm:t>
    </dgm:pt>
    <dgm:pt modelId="{1CEF1965-C516-4C44-BAE3-2FA3F5116930}" type="sibTrans" cxnId="{516EC545-1971-48B3-978C-4756FCDCCFD9}">
      <dgm:prSet/>
      <dgm:spPr/>
      <dgm:t>
        <a:bodyPr/>
        <a:lstStyle/>
        <a:p>
          <a:endParaRPr lang="en-US"/>
        </a:p>
      </dgm:t>
    </dgm:pt>
    <dgm:pt modelId="{00EBFB06-99E8-4630-87F9-E43261BD1D49}" type="pres">
      <dgm:prSet presAssocID="{C7720856-93F0-4CC7-B7FD-2466914A11D4}" presName="root" presStyleCnt="0">
        <dgm:presLayoutVars>
          <dgm:dir/>
          <dgm:resizeHandles val="exact"/>
        </dgm:presLayoutVars>
      </dgm:prSet>
      <dgm:spPr/>
    </dgm:pt>
    <dgm:pt modelId="{3CF10763-3ABC-4775-8BF7-13D6C4202F91}" type="pres">
      <dgm:prSet presAssocID="{4AF52931-E4CA-4429-AACB-B8747CDB2409}" presName="compNode" presStyleCnt="0"/>
      <dgm:spPr/>
    </dgm:pt>
    <dgm:pt modelId="{9421ADAF-BE09-486A-A0FC-C211FE9BFDFA}" type="pres">
      <dgm:prSet presAssocID="{4AF52931-E4CA-4429-AACB-B8747CDB2409}" presName="iconBgRect" presStyleLbl="bgShp" presStyleIdx="0" presStyleCnt="3"/>
      <dgm:spPr/>
    </dgm:pt>
    <dgm:pt modelId="{4AA69EA0-B03F-484F-9390-5625110CACB9}" type="pres">
      <dgm:prSet presAssocID="{4AF52931-E4CA-4429-AACB-B8747CDB2409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dioactive"/>
        </a:ext>
      </dgm:extLst>
    </dgm:pt>
    <dgm:pt modelId="{4644BBEF-2808-450E-AC71-CA6628A7C535}" type="pres">
      <dgm:prSet presAssocID="{4AF52931-E4CA-4429-AACB-B8747CDB2409}" presName="spaceRect" presStyleCnt="0"/>
      <dgm:spPr/>
    </dgm:pt>
    <dgm:pt modelId="{5C3BCBF3-7A98-4B8F-8176-DC0D8184D892}" type="pres">
      <dgm:prSet presAssocID="{4AF52931-E4CA-4429-AACB-B8747CDB2409}" presName="textRect" presStyleLbl="revTx" presStyleIdx="0" presStyleCnt="3">
        <dgm:presLayoutVars>
          <dgm:chMax val="1"/>
          <dgm:chPref val="1"/>
        </dgm:presLayoutVars>
      </dgm:prSet>
      <dgm:spPr/>
    </dgm:pt>
    <dgm:pt modelId="{0B4D6284-73B6-4B1B-ABF4-E57970F02741}" type="pres">
      <dgm:prSet presAssocID="{D86AF01C-9CBC-41F8-9354-48CD82BDFDC9}" presName="sibTrans" presStyleCnt="0"/>
      <dgm:spPr/>
    </dgm:pt>
    <dgm:pt modelId="{D7D9A9BC-3BEF-4DE5-A457-EAE42044181A}" type="pres">
      <dgm:prSet presAssocID="{81BEB84D-9A77-49C6-9301-B3359FCAC75F}" presName="compNode" presStyleCnt="0"/>
      <dgm:spPr/>
    </dgm:pt>
    <dgm:pt modelId="{691F21CC-67FD-4940-B2FA-BEAE2A248FF6}" type="pres">
      <dgm:prSet presAssocID="{81BEB84D-9A77-49C6-9301-B3359FCAC75F}" presName="iconBgRect" presStyleLbl="bgShp" presStyleIdx="1" presStyleCnt="3"/>
      <dgm:spPr/>
    </dgm:pt>
    <dgm:pt modelId="{6AF1A9E6-EA1E-4B37-8951-3E44E1B2F3EC}" type="pres">
      <dgm:prSet presAssocID="{81BEB84D-9A77-49C6-9301-B3359FCAC75F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wnward trend"/>
        </a:ext>
      </dgm:extLst>
    </dgm:pt>
    <dgm:pt modelId="{76C782E6-AFAD-4D3A-B8F2-D8C4BFAA8128}" type="pres">
      <dgm:prSet presAssocID="{81BEB84D-9A77-49C6-9301-B3359FCAC75F}" presName="spaceRect" presStyleCnt="0"/>
      <dgm:spPr/>
    </dgm:pt>
    <dgm:pt modelId="{2BA97708-EB60-4833-A438-387ABFCEA370}" type="pres">
      <dgm:prSet presAssocID="{81BEB84D-9A77-49C6-9301-B3359FCAC75F}" presName="textRect" presStyleLbl="revTx" presStyleIdx="1" presStyleCnt="3">
        <dgm:presLayoutVars>
          <dgm:chMax val="1"/>
          <dgm:chPref val="1"/>
        </dgm:presLayoutVars>
      </dgm:prSet>
      <dgm:spPr/>
    </dgm:pt>
    <dgm:pt modelId="{4B95C7EE-38E8-444A-BEE7-4833B8D38B09}" type="pres">
      <dgm:prSet presAssocID="{5D260F18-25D2-4074-87F1-7E78DDA61C58}" presName="sibTrans" presStyleCnt="0"/>
      <dgm:spPr/>
    </dgm:pt>
    <dgm:pt modelId="{EF626B3F-972A-4EE3-A9EE-39CB0CB6CE7B}" type="pres">
      <dgm:prSet presAssocID="{BFF9359E-E9B1-4B73-BACC-2C7988765B16}" presName="compNode" presStyleCnt="0"/>
      <dgm:spPr/>
    </dgm:pt>
    <dgm:pt modelId="{5CC239B5-974F-4A10-A3C5-B43CC8B7EC32}" type="pres">
      <dgm:prSet presAssocID="{BFF9359E-E9B1-4B73-BACC-2C7988765B16}" presName="iconBgRect" presStyleLbl="bgShp" presStyleIdx="2" presStyleCnt="3"/>
      <dgm:spPr/>
    </dgm:pt>
    <dgm:pt modelId="{8E511BD2-0275-4908-9144-613A67CCA997}" type="pres">
      <dgm:prSet presAssocID="{BFF9359E-E9B1-4B73-BACC-2C7988765B16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Graph with Upward Trend"/>
        </a:ext>
      </dgm:extLst>
    </dgm:pt>
    <dgm:pt modelId="{30381D2A-C8ED-44AE-A883-0D380ABCBC84}" type="pres">
      <dgm:prSet presAssocID="{BFF9359E-E9B1-4B73-BACC-2C7988765B16}" presName="spaceRect" presStyleCnt="0"/>
      <dgm:spPr/>
    </dgm:pt>
    <dgm:pt modelId="{46DD82ED-DD98-44AE-80C6-61B915C672B3}" type="pres">
      <dgm:prSet presAssocID="{BFF9359E-E9B1-4B73-BACC-2C7988765B1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1D9031B-67E8-4D8B-B2A2-128F3CCA31C8}" type="presOf" srcId="{BFF9359E-E9B1-4B73-BACC-2C7988765B16}" destId="{46DD82ED-DD98-44AE-80C6-61B915C672B3}" srcOrd="0" destOrd="0" presId="urn:microsoft.com/office/officeart/2018/5/layout/IconCircleLabelList"/>
    <dgm:cxn modelId="{EEFB7031-5868-4F28-9365-43F96A5B08F2}" type="presOf" srcId="{C7720856-93F0-4CC7-B7FD-2466914A11D4}" destId="{00EBFB06-99E8-4630-87F9-E43261BD1D49}" srcOrd="0" destOrd="0" presId="urn:microsoft.com/office/officeart/2018/5/layout/IconCircleLabelList"/>
    <dgm:cxn modelId="{516EC545-1971-48B3-978C-4756FCDCCFD9}" srcId="{C7720856-93F0-4CC7-B7FD-2466914A11D4}" destId="{BFF9359E-E9B1-4B73-BACC-2C7988765B16}" srcOrd="2" destOrd="0" parTransId="{6E0A40FA-1B79-4089-8B9A-3BA22865FE4E}" sibTransId="{1CEF1965-C516-4C44-BAE3-2FA3F5116930}"/>
    <dgm:cxn modelId="{0F42D8C3-08FC-4839-A80C-DEF4A8E34A77}" type="presOf" srcId="{81BEB84D-9A77-49C6-9301-B3359FCAC75F}" destId="{2BA97708-EB60-4833-A438-387ABFCEA370}" srcOrd="0" destOrd="0" presId="urn:microsoft.com/office/officeart/2018/5/layout/IconCircleLabelList"/>
    <dgm:cxn modelId="{420EF6C4-7321-43BE-A2FC-253606B1E06A}" srcId="{C7720856-93F0-4CC7-B7FD-2466914A11D4}" destId="{81BEB84D-9A77-49C6-9301-B3359FCAC75F}" srcOrd="1" destOrd="0" parTransId="{AE4D0D43-0332-4F79-8D35-BCD8C10758AE}" sibTransId="{5D260F18-25D2-4074-87F1-7E78DDA61C58}"/>
    <dgm:cxn modelId="{F82329C8-C3B2-4E9B-9033-528488D72705}" srcId="{C7720856-93F0-4CC7-B7FD-2466914A11D4}" destId="{4AF52931-E4CA-4429-AACB-B8747CDB2409}" srcOrd="0" destOrd="0" parTransId="{67B2FC97-2FAE-4EFE-9DEE-E4216C657F35}" sibTransId="{D86AF01C-9CBC-41F8-9354-48CD82BDFDC9}"/>
    <dgm:cxn modelId="{EA5190D8-0D17-4696-9189-A10CB3F665B0}" type="presOf" srcId="{4AF52931-E4CA-4429-AACB-B8747CDB2409}" destId="{5C3BCBF3-7A98-4B8F-8176-DC0D8184D892}" srcOrd="0" destOrd="0" presId="urn:microsoft.com/office/officeart/2018/5/layout/IconCircleLabelList"/>
    <dgm:cxn modelId="{70EF2706-2390-413F-AF47-66C3DD3B4CFC}" type="presParOf" srcId="{00EBFB06-99E8-4630-87F9-E43261BD1D49}" destId="{3CF10763-3ABC-4775-8BF7-13D6C4202F91}" srcOrd="0" destOrd="0" presId="urn:microsoft.com/office/officeart/2018/5/layout/IconCircleLabelList"/>
    <dgm:cxn modelId="{D5F1062B-0D5E-4CA9-A89D-E8AF9BE5DE64}" type="presParOf" srcId="{3CF10763-3ABC-4775-8BF7-13D6C4202F91}" destId="{9421ADAF-BE09-486A-A0FC-C211FE9BFDFA}" srcOrd="0" destOrd="0" presId="urn:microsoft.com/office/officeart/2018/5/layout/IconCircleLabelList"/>
    <dgm:cxn modelId="{1EB909BC-A390-419B-B3E9-0BEE19C86B98}" type="presParOf" srcId="{3CF10763-3ABC-4775-8BF7-13D6C4202F91}" destId="{4AA69EA0-B03F-484F-9390-5625110CACB9}" srcOrd="1" destOrd="0" presId="urn:microsoft.com/office/officeart/2018/5/layout/IconCircleLabelList"/>
    <dgm:cxn modelId="{36A151B5-4E02-403A-A0AC-298C1ED697DC}" type="presParOf" srcId="{3CF10763-3ABC-4775-8BF7-13D6C4202F91}" destId="{4644BBEF-2808-450E-AC71-CA6628A7C535}" srcOrd="2" destOrd="0" presId="urn:microsoft.com/office/officeart/2018/5/layout/IconCircleLabelList"/>
    <dgm:cxn modelId="{7361A67E-F19B-48AD-AA3C-FC069CB75C2A}" type="presParOf" srcId="{3CF10763-3ABC-4775-8BF7-13D6C4202F91}" destId="{5C3BCBF3-7A98-4B8F-8176-DC0D8184D892}" srcOrd="3" destOrd="0" presId="urn:microsoft.com/office/officeart/2018/5/layout/IconCircleLabelList"/>
    <dgm:cxn modelId="{4488A56E-CEB5-423D-91DB-C45B003C1EF9}" type="presParOf" srcId="{00EBFB06-99E8-4630-87F9-E43261BD1D49}" destId="{0B4D6284-73B6-4B1B-ABF4-E57970F02741}" srcOrd="1" destOrd="0" presId="urn:microsoft.com/office/officeart/2018/5/layout/IconCircleLabelList"/>
    <dgm:cxn modelId="{134FF429-C10D-47A3-9BF1-D1FA90554F50}" type="presParOf" srcId="{00EBFB06-99E8-4630-87F9-E43261BD1D49}" destId="{D7D9A9BC-3BEF-4DE5-A457-EAE42044181A}" srcOrd="2" destOrd="0" presId="urn:microsoft.com/office/officeart/2018/5/layout/IconCircleLabelList"/>
    <dgm:cxn modelId="{250B4F3A-F0D4-48E6-B7F3-9A8E294388EA}" type="presParOf" srcId="{D7D9A9BC-3BEF-4DE5-A457-EAE42044181A}" destId="{691F21CC-67FD-4940-B2FA-BEAE2A248FF6}" srcOrd="0" destOrd="0" presId="urn:microsoft.com/office/officeart/2018/5/layout/IconCircleLabelList"/>
    <dgm:cxn modelId="{CB78F288-1E85-408B-BC28-74676930D6A0}" type="presParOf" srcId="{D7D9A9BC-3BEF-4DE5-A457-EAE42044181A}" destId="{6AF1A9E6-EA1E-4B37-8951-3E44E1B2F3EC}" srcOrd="1" destOrd="0" presId="urn:microsoft.com/office/officeart/2018/5/layout/IconCircleLabelList"/>
    <dgm:cxn modelId="{8B7CA1B2-658D-4C47-839F-FCE71F3CDA9D}" type="presParOf" srcId="{D7D9A9BC-3BEF-4DE5-A457-EAE42044181A}" destId="{76C782E6-AFAD-4D3A-B8F2-D8C4BFAA8128}" srcOrd="2" destOrd="0" presId="urn:microsoft.com/office/officeart/2018/5/layout/IconCircleLabelList"/>
    <dgm:cxn modelId="{B3D8F717-0F09-4CD6-A8DA-06343A03C9D7}" type="presParOf" srcId="{D7D9A9BC-3BEF-4DE5-A457-EAE42044181A}" destId="{2BA97708-EB60-4833-A438-387ABFCEA370}" srcOrd="3" destOrd="0" presId="urn:microsoft.com/office/officeart/2018/5/layout/IconCircleLabelList"/>
    <dgm:cxn modelId="{F7AB068E-420E-41BC-955A-CAE8719C3AB1}" type="presParOf" srcId="{00EBFB06-99E8-4630-87F9-E43261BD1D49}" destId="{4B95C7EE-38E8-444A-BEE7-4833B8D38B09}" srcOrd="3" destOrd="0" presId="urn:microsoft.com/office/officeart/2018/5/layout/IconCircleLabelList"/>
    <dgm:cxn modelId="{632B0827-2919-4160-8381-ED5382D24BA2}" type="presParOf" srcId="{00EBFB06-99E8-4630-87F9-E43261BD1D49}" destId="{EF626B3F-972A-4EE3-A9EE-39CB0CB6CE7B}" srcOrd="4" destOrd="0" presId="urn:microsoft.com/office/officeart/2018/5/layout/IconCircleLabelList"/>
    <dgm:cxn modelId="{AAF55924-88B1-41CA-83C1-EB7D70F5F586}" type="presParOf" srcId="{EF626B3F-972A-4EE3-A9EE-39CB0CB6CE7B}" destId="{5CC239B5-974F-4A10-A3C5-B43CC8B7EC32}" srcOrd="0" destOrd="0" presId="urn:microsoft.com/office/officeart/2018/5/layout/IconCircleLabelList"/>
    <dgm:cxn modelId="{2D199FAD-ADD7-46F0-8E06-5E84DAB7DFF9}" type="presParOf" srcId="{EF626B3F-972A-4EE3-A9EE-39CB0CB6CE7B}" destId="{8E511BD2-0275-4908-9144-613A67CCA997}" srcOrd="1" destOrd="0" presId="urn:microsoft.com/office/officeart/2018/5/layout/IconCircleLabelList"/>
    <dgm:cxn modelId="{BBE5ABAF-E067-4B33-9C42-290DF5C3E014}" type="presParOf" srcId="{EF626B3F-972A-4EE3-A9EE-39CB0CB6CE7B}" destId="{30381D2A-C8ED-44AE-A883-0D380ABCBC84}" srcOrd="2" destOrd="0" presId="urn:microsoft.com/office/officeart/2018/5/layout/IconCircleLabelList"/>
    <dgm:cxn modelId="{4667C089-B885-4310-B784-F74D1D187161}" type="presParOf" srcId="{EF626B3F-972A-4EE3-A9EE-39CB0CB6CE7B}" destId="{46DD82ED-DD98-44AE-80C6-61B915C672B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E5BE5D-3641-D547-9562-E021E4DC6AF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E46D5F-8A6D-0449-98EF-4AA140C672FF}">
      <dgm:prSet phldrT="[Text]" phldr="0"/>
      <dgm:spPr/>
      <dgm:t>
        <a:bodyPr/>
        <a:lstStyle/>
        <a:p>
          <a:endParaRPr lang="en-US" b="1" dirty="0"/>
        </a:p>
        <a:p>
          <a:r>
            <a:rPr lang="en-US" b="1" dirty="0"/>
            <a:t>Maintain efficiencies</a:t>
          </a:r>
        </a:p>
      </dgm:t>
    </dgm:pt>
    <dgm:pt modelId="{B89B36F3-D385-7844-A95D-BFB31E420AE2}" type="parTrans" cxnId="{6788F540-C660-2840-B356-35E62EF715D8}">
      <dgm:prSet/>
      <dgm:spPr/>
      <dgm:t>
        <a:bodyPr/>
        <a:lstStyle/>
        <a:p>
          <a:endParaRPr lang="en-US"/>
        </a:p>
      </dgm:t>
    </dgm:pt>
    <dgm:pt modelId="{0DD2DADF-3EB8-264D-9F3D-BA8E18CF69F4}" type="sibTrans" cxnId="{6788F540-C660-2840-B356-35E62EF715D8}">
      <dgm:prSet/>
      <dgm:spPr/>
      <dgm:t>
        <a:bodyPr/>
        <a:lstStyle/>
        <a:p>
          <a:endParaRPr lang="en-US"/>
        </a:p>
      </dgm:t>
    </dgm:pt>
    <dgm:pt modelId="{728463F7-6A10-2943-BAF3-9CBE15478CF0}">
      <dgm:prSet phldrT="[Text]" phldr="0"/>
      <dgm:spPr/>
      <dgm:t>
        <a:bodyPr/>
        <a:lstStyle/>
        <a:p>
          <a:endParaRPr lang="en-US" b="1" dirty="0"/>
        </a:p>
        <a:p>
          <a:r>
            <a:rPr lang="en-US" b="1" dirty="0"/>
            <a:t>Continued shareholder value</a:t>
          </a:r>
        </a:p>
      </dgm:t>
    </dgm:pt>
    <dgm:pt modelId="{8B5CDE97-104B-674F-BE89-415C2FE22AC1}" type="parTrans" cxnId="{417BC76D-68AA-B54F-8DE8-29858FACDC8A}">
      <dgm:prSet/>
      <dgm:spPr/>
      <dgm:t>
        <a:bodyPr/>
        <a:lstStyle/>
        <a:p>
          <a:endParaRPr lang="en-US"/>
        </a:p>
      </dgm:t>
    </dgm:pt>
    <dgm:pt modelId="{A74B0910-80DB-3649-97F5-898C0BE6FB04}" type="sibTrans" cxnId="{417BC76D-68AA-B54F-8DE8-29858FACDC8A}">
      <dgm:prSet/>
      <dgm:spPr/>
      <dgm:t>
        <a:bodyPr/>
        <a:lstStyle/>
        <a:p>
          <a:endParaRPr lang="en-US"/>
        </a:p>
      </dgm:t>
    </dgm:pt>
    <dgm:pt modelId="{329A3B7B-5F1B-AC47-8606-2FEC78EDB6A7}">
      <dgm:prSet phldrT="[Text]" phldr="0" custT="1"/>
      <dgm:spPr/>
      <dgm:t>
        <a:bodyPr/>
        <a:lstStyle/>
        <a:p>
          <a:endParaRPr lang="en-US" sz="2100" b="1" dirty="0"/>
        </a:p>
        <a:p>
          <a:r>
            <a:rPr lang="en-US" sz="2100" b="1" dirty="0"/>
            <a:t>Build on profits</a:t>
          </a:r>
        </a:p>
      </dgm:t>
    </dgm:pt>
    <dgm:pt modelId="{193B0822-CC85-0443-8F94-96D243B0E286}" type="parTrans" cxnId="{EEBA8960-03AF-0F40-9D39-3459316B1CBE}">
      <dgm:prSet/>
      <dgm:spPr/>
      <dgm:t>
        <a:bodyPr/>
        <a:lstStyle/>
        <a:p>
          <a:endParaRPr lang="en-US"/>
        </a:p>
      </dgm:t>
    </dgm:pt>
    <dgm:pt modelId="{9DA81BED-D6CB-4944-958A-A72657734564}" type="sibTrans" cxnId="{EEBA8960-03AF-0F40-9D39-3459316B1CBE}">
      <dgm:prSet/>
      <dgm:spPr/>
      <dgm:t>
        <a:bodyPr/>
        <a:lstStyle/>
        <a:p>
          <a:endParaRPr lang="en-US"/>
        </a:p>
      </dgm:t>
    </dgm:pt>
    <dgm:pt modelId="{F8F81603-672D-DE47-922C-1E0FCBA3E7C8}" type="pres">
      <dgm:prSet presAssocID="{A8E5BE5D-3641-D547-9562-E021E4DC6AF3}" presName="arrowDiagram" presStyleCnt="0">
        <dgm:presLayoutVars>
          <dgm:chMax val="5"/>
          <dgm:dir/>
          <dgm:resizeHandles val="exact"/>
        </dgm:presLayoutVars>
      </dgm:prSet>
      <dgm:spPr/>
    </dgm:pt>
    <dgm:pt modelId="{C56FEF55-AAA9-6C4F-95DF-C91F22F010F2}" type="pres">
      <dgm:prSet presAssocID="{A8E5BE5D-3641-D547-9562-E021E4DC6AF3}" presName="arrow" presStyleLbl="bgShp" presStyleIdx="0" presStyleCnt="1"/>
      <dgm:spPr/>
    </dgm:pt>
    <dgm:pt modelId="{F513AFA5-B479-D940-93BD-661E0AEF9365}" type="pres">
      <dgm:prSet presAssocID="{A8E5BE5D-3641-D547-9562-E021E4DC6AF3}" presName="arrowDiagram3" presStyleCnt="0"/>
      <dgm:spPr/>
    </dgm:pt>
    <dgm:pt modelId="{C62CCF82-F2F8-0E46-99BD-7647B95742CB}" type="pres">
      <dgm:prSet presAssocID="{A6E46D5F-8A6D-0449-98EF-4AA140C672FF}" presName="bullet3a" presStyleLbl="node1" presStyleIdx="0" presStyleCnt="3"/>
      <dgm:spPr/>
    </dgm:pt>
    <dgm:pt modelId="{038DAC12-F534-EC4B-A483-69DCFDD719C2}" type="pres">
      <dgm:prSet presAssocID="{A6E46D5F-8A6D-0449-98EF-4AA140C672FF}" presName="textBox3a" presStyleLbl="revTx" presStyleIdx="0" presStyleCnt="3">
        <dgm:presLayoutVars>
          <dgm:bulletEnabled val="1"/>
        </dgm:presLayoutVars>
      </dgm:prSet>
      <dgm:spPr/>
    </dgm:pt>
    <dgm:pt modelId="{0ABC37F0-27AE-AA48-92F1-67520C00E9B3}" type="pres">
      <dgm:prSet presAssocID="{728463F7-6A10-2943-BAF3-9CBE15478CF0}" presName="bullet3b" presStyleLbl="node1" presStyleIdx="1" presStyleCnt="3"/>
      <dgm:spPr/>
    </dgm:pt>
    <dgm:pt modelId="{A62457CD-35C1-2C4B-8390-E54F79C3C10A}" type="pres">
      <dgm:prSet presAssocID="{728463F7-6A10-2943-BAF3-9CBE15478CF0}" presName="textBox3b" presStyleLbl="revTx" presStyleIdx="1" presStyleCnt="3">
        <dgm:presLayoutVars>
          <dgm:bulletEnabled val="1"/>
        </dgm:presLayoutVars>
      </dgm:prSet>
      <dgm:spPr/>
    </dgm:pt>
    <dgm:pt modelId="{7C441AB6-B872-764A-AFCF-952839E6EC16}" type="pres">
      <dgm:prSet presAssocID="{329A3B7B-5F1B-AC47-8606-2FEC78EDB6A7}" presName="bullet3c" presStyleLbl="node1" presStyleIdx="2" presStyleCnt="3"/>
      <dgm:spPr/>
    </dgm:pt>
    <dgm:pt modelId="{AF2D9929-72D5-9941-904C-2253459A0B9F}" type="pres">
      <dgm:prSet presAssocID="{329A3B7B-5F1B-AC47-8606-2FEC78EDB6A7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6788F540-C660-2840-B356-35E62EF715D8}" srcId="{A8E5BE5D-3641-D547-9562-E021E4DC6AF3}" destId="{A6E46D5F-8A6D-0449-98EF-4AA140C672FF}" srcOrd="0" destOrd="0" parTransId="{B89B36F3-D385-7844-A95D-BFB31E420AE2}" sibTransId="{0DD2DADF-3EB8-264D-9F3D-BA8E18CF69F4}"/>
    <dgm:cxn modelId="{EEBA8960-03AF-0F40-9D39-3459316B1CBE}" srcId="{A8E5BE5D-3641-D547-9562-E021E4DC6AF3}" destId="{329A3B7B-5F1B-AC47-8606-2FEC78EDB6A7}" srcOrd="2" destOrd="0" parTransId="{193B0822-CC85-0443-8F94-96D243B0E286}" sibTransId="{9DA81BED-D6CB-4944-958A-A72657734564}"/>
    <dgm:cxn modelId="{B0CDB145-C24F-5542-93A7-17A1A286FDD8}" type="presOf" srcId="{A8E5BE5D-3641-D547-9562-E021E4DC6AF3}" destId="{F8F81603-672D-DE47-922C-1E0FCBA3E7C8}" srcOrd="0" destOrd="0" presId="urn:microsoft.com/office/officeart/2005/8/layout/arrow2"/>
    <dgm:cxn modelId="{417BC76D-68AA-B54F-8DE8-29858FACDC8A}" srcId="{A8E5BE5D-3641-D547-9562-E021E4DC6AF3}" destId="{728463F7-6A10-2943-BAF3-9CBE15478CF0}" srcOrd="1" destOrd="0" parTransId="{8B5CDE97-104B-674F-BE89-415C2FE22AC1}" sibTransId="{A74B0910-80DB-3649-97F5-898C0BE6FB04}"/>
    <dgm:cxn modelId="{25D6AAD9-EF6F-A041-864C-6E6ED95A3E6C}" type="presOf" srcId="{A6E46D5F-8A6D-0449-98EF-4AA140C672FF}" destId="{038DAC12-F534-EC4B-A483-69DCFDD719C2}" srcOrd="0" destOrd="0" presId="urn:microsoft.com/office/officeart/2005/8/layout/arrow2"/>
    <dgm:cxn modelId="{855C3DF5-0033-2349-A1E4-E5D56513C655}" type="presOf" srcId="{329A3B7B-5F1B-AC47-8606-2FEC78EDB6A7}" destId="{AF2D9929-72D5-9941-904C-2253459A0B9F}" srcOrd="0" destOrd="0" presId="urn:microsoft.com/office/officeart/2005/8/layout/arrow2"/>
    <dgm:cxn modelId="{0D8E81FF-1550-6B46-9751-EB7F45FC24E0}" type="presOf" srcId="{728463F7-6A10-2943-BAF3-9CBE15478CF0}" destId="{A62457CD-35C1-2C4B-8390-E54F79C3C10A}" srcOrd="0" destOrd="0" presId="urn:microsoft.com/office/officeart/2005/8/layout/arrow2"/>
    <dgm:cxn modelId="{BA70F70B-7757-164B-970A-852AA03693E9}" type="presParOf" srcId="{F8F81603-672D-DE47-922C-1E0FCBA3E7C8}" destId="{C56FEF55-AAA9-6C4F-95DF-C91F22F010F2}" srcOrd="0" destOrd="0" presId="urn:microsoft.com/office/officeart/2005/8/layout/arrow2"/>
    <dgm:cxn modelId="{59751FE3-AE79-B248-BC92-6FEC67C290C5}" type="presParOf" srcId="{F8F81603-672D-DE47-922C-1E0FCBA3E7C8}" destId="{F513AFA5-B479-D940-93BD-661E0AEF9365}" srcOrd="1" destOrd="0" presId="urn:microsoft.com/office/officeart/2005/8/layout/arrow2"/>
    <dgm:cxn modelId="{E731053A-1ECC-D149-A99F-25EF759AFEB7}" type="presParOf" srcId="{F513AFA5-B479-D940-93BD-661E0AEF9365}" destId="{C62CCF82-F2F8-0E46-99BD-7647B95742CB}" srcOrd="0" destOrd="0" presId="urn:microsoft.com/office/officeart/2005/8/layout/arrow2"/>
    <dgm:cxn modelId="{14D7B3CF-6302-EF4B-B4C9-B7CAB7E82348}" type="presParOf" srcId="{F513AFA5-B479-D940-93BD-661E0AEF9365}" destId="{038DAC12-F534-EC4B-A483-69DCFDD719C2}" srcOrd="1" destOrd="0" presId="urn:microsoft.com/office/officeart/2005/8/layout/arrow2"/>
    <dgm:cxn modelId="{D8237419-ED53-C44D-B27F-134DE25A4377}" type="presParOf" srcId="{F513AFA5-B479-D940-93BD-661E0AEF9365}" destId="{0ABC37F0-27AE-AA48-92F1-67520C00E9B3}" srcOrd="2" destOrd="0" presId="urn:microsoft.com/office/officeart/2005/8/layout/arrow2"/>
    <dgm:cxn modelId="{9F9F584E-AD85-E743-B92C-D542C0FD55FA}" type="presParOf" srcId="{F513AFA5-B479-D940-93BD-661E0AEF9365}" destId="{A62457CD-35C1-2C4B-8390-E54F79C3C10A}" srcOrd="3" destOrd="0" presId="urn:microsoft.com/office/officeart/2005/8/layout/arrow2"/>
    <dgm:cxn modelId="{4CA5008B-0B03-1242-9EF5-31C178BDF1D7}" type="presParOf" srcId="{F513AFA5-B479-D940-93BD-661E0AEF9365}" destId="{7C441AB6-B872-764A-AFCF-952839E6EC16}" srcOrd="4" destOrd="0" presId="urn:microsoft.com/office/officeart/2005/8/layout/arrow2"/>
    <dgm:cxn modelId="{5D5D8DC8-31CF-FB4A-84EB-B5C634EA26A7}" type="presParOf" srcId="{F513AFA5-B479-D940-93BD-661E0AEF9365}" destId="{AF2D9929-72D5-9941-904C-2253459A0B9F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1ADAF-BE09-486A-A0FC-C211FE9BFDFA}">
      <dsp:nvSpPr>
        <dsp:cNvPr id="0" name=""/>
        <dsp:cNvSpPr/>
      </dsp:nvSpPr>
      <dsp:spPr>
        <a:xfrm>
          <a:off x="459904" y="818459"/>
          <a:ext cx="1200937" cy="1200937"/>
        </a:xfrm>
        <a:prstGeom prst="ellipse">
          <a:avLst/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AA69EA0-B03F-484F-9390-5625110CACB9}">
      <dsp:nvSpPr>
        <dsp:cNvPr id="0" name=""/>
        <dsp:cNvSpPr/>
      </dsp:nvSpPr>
      <dsp:spPr>
        <a:xfrm>
          <a:off x="715842" y="1074397"/>
          <a:ext cx="689062" cy="689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3BCBF3-7A98-4B8F-8176-DC0D8184D892}">
      <dsp:nvSpPr>
        <dsp:cNvPr id="0" name=""/>
        <dsp:cNvSpPr/>
      </dsp:nvSpPr>
      <dsp:spPr>
        <a:xfrm>
          <a:off x="75998" y="2393460"/>
          <a:ext cx="19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44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 dirty="0">
              <a:solidFill>
                <a:schemeClr val="bg1"/>
              </a:solidFill>
            </a:rPr>
            <a:t>Risk</a:t>
          </a:r>
        </a:p>
      </dsp:txBody>
      <dsp:txXfrm>
        <a:off x="75998" y="2393460"/>
        <a:ext cx="1968750" cy="720000"/>
      </dsp:txXfrm>
    </dsp:sp>
    <dsp:sp modelId="{691F21CC-67FD-4940-B2FA-BEAE2A248FF6}">
      <dsp:nvSpPr>
        <dsp:cNvPr id="0" name=""/>
        <dsp:cNvSpPr/>
      </dsp:nvSpPr>
      <dsp:spPr>
        <a:xfrm>
          <a:off x="2773186" y="818459"/>
          <a:ext cx="1200937" cy="1200937"/>
        </a:xfrm>
        <a:prstGeom prst="ellipse">
          <a:avLst/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AF1A9E6-EA1E-4B37-8951-3E44E1B2F3EC}">
      <dsp:nvSpPr>
        <dsp:cNvPr id="0" name=""/>
        <dsp:cNvSpPr/>
      </dsp:nvSpPr>
      <dsp:spPr>
        <a:xfrm>
          <a:off x="3029123" y="1074397"/>
          <a:ext cx="689062" cy="689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A97708-EB60-4833-A438-387ABFCEA370}">
      <dsp:nvSpPr>
        <dsp:cNvPr id="0" name=""/>
        <dsp:cNvSpPr/>
      </dsp:nvSpPr>
      <dsp:spPr>
        <a:xfrm>
          <a:off x="2389280" y="2393460"/>
          <a:ext cx="19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44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 dirty="0">
              <a:solidFill>
                <a:schemeClr val="bg1"/>
              </a:solidFill>
            </a:rPr>
            <a:t>Profit</a:t>
          </a:r>
        </a:p>
      </dsp:txBody>
      <dsp:txXfrm>
        <a:off x="2389280" y="2393460"/>
        <a:ext cx="1968750" cy="720000"/>
      </dsp:txXfrm>
    </dsp:sp>
    <dsp:sp modelId="{5CC239B5-974F-4A10-A3C5-B43CC8B7EC32}">
      <dsp:nvSpPr>
        <dsp:cNvPr id="0" name=""/>
        <dsp:cNvSpPr/>
      </dsp:nvSpPr>
      <dsp:spPr>
        <a:xfrm>
          <a:off x="5086467" y="818459"/>
          <a:ext cx="1200937" cy="1200937"/>
        </a:xfrm>
        <a:prstGeom prst="ellipse">
          <a:avLst/>
        </a:prstGeom>
        <a:gradFill rotWithShape="0">
          <a:gsLst>
            <a:gs pos="0">
              <a:schemeClr val="bg1">
                <a:lumMod val="95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bg1">
                <a:lumMod val="95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bg1">
                <a:lumMod val="95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E511BD2-0275-4908-9144-613A67CCA997}">
      <dsp:nvSpPr>
        <dsp:cNvPr id="0" name=""/>
        <dsp:cNvSpPr/>
      </dsp:nvSpPr>
      <dsp:spPr>
        <a:xfrm>
          <a:off x="5342404" y="1074397"/>
          <a:ext cx="689062" cy="6890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DD82ED-DD98-44AE-80C6-61B915C672B3}">
      <dsp:nvSpPr>
        <dsp:cNvPr id="0" name=""/>
        <dsp:cNvSpPr/>
      </dsp:nvSpPr>
      <dsp:spPr>
        <a:xfrm>
          <a:off x="4702561" y="2393460"/>
          <a:ext cx="19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644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3700" kern="1200" dirty="0">
              <a:solidFill>
                <a:schemeClr val="bg1"/>
              </a:solidFill>
            </a:rPr>
            <a:t>Growth</a:t>
          </a:r>
        </a:p>
      </dsp:txBody>
      <dsp:txXfrm>
        <a:off x="4702561" y="2393460"/>
        <a:ext cx="19687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FEF55-AAA9-6C4F-95DF-C91F22F010F2}">
      <dsp:nvSpPr>
        <dsp:cNvPr id="0" name=""/>
        <dsp:cNvSpPr/>
      </dsp:nvSpPr>
      <dsp:spPr>
        <a:xfrm>
          <a:off x="1635442" y="0"/>
          <a:ext cx="6962140" cy="4351338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CCF82-F2F8-0E46-99BD-7647B95742CB}">
      <dsp:nvSpPr>
        <dsp:cNvPr id="0" name=""/>
        <dsp:cNvSpPr/>
      </dsp:nvSpPr>
      <dsp:spPr>
        <a:xfrm>
          <a:off x="2519633" y="3003293"/>
          <a:ext cx="181015" cy="18101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8DAC12-F534-EC4B-A483-69DCFDD719C2}">
      <dsp:nvSpPr>
        <dsp:cNvPr id="0" name=""/>
        <dsp:cNvSpPr/>
      </dsp:nvSpPr>
      <dsp:spPr>
        <a:xfrm>
          <a:off x="2610141" y="3093801"/>
          <a:ext cx="1622178" cy="1257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16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b="1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Maintain efficiencies</a:t>
          </a:r>
        </a:p>
      </dsp:txBody>
      <dsp:txXfrm>
        <a:off x="2610141" y="3093801"/>
        <a:ext cx="1622178" cy="1257536"/>
      </dsp:txXfrm>
    </dsp:sp>
    <dsp:sp modelId="{0ABC37F0-27AE-AA48-92F1-67520C00E9B3}">
      <dsp:nvSpPr>
        <dsp:cNvPr id="0" name=""/>
        <dsp:cNvSpPr/>
      </dsp:nvSpPr>
      <dsp:spPr>
        <a:xfrm>
          <a:off x="4117445" y="1820599"/>
          <a:ext cx="327220" cy="3272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457CD-35C1-2C4B-8390-E54F79C3C10A}">
      <dsp:nvSpPr>
        <dsp:cNvPr id="0" name=""/>
        <dsp:cNvSpPr/>
      </dsp:nvSpPr>
      <dsp:spPr>
        <a:xfrm>
          <a:off x="4281055" y="1984210"/>
          <a:ext cx="1670913" cy="23671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3387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b="1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Continued shareholder value</a:t>
          </a:r>
        </a:p>
      </dsp:txBody>
      <dsp:txXfrm>
        <a:off x="4281055" y="1984210"/>
        <a:ext cx="1670913" cy="2367127"/>
      </dsp:txXfrm>
    </dsp:sp>
    <dsp:sp modelId="{7C441AB6-B872-764A-AFCF-952839E6EC16}">
      <dsp:nvSpPr>
        <dsp:cNvPr id="0" name=""/>
        <dsp:cNvSpPr/>
      </dsp:nvSpPr>
      <dsp:spPr>
        <a:xfrm>
          <a:off x="6038996" y="1100888"/>
          <a:ext cx="452539" cy="4525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2D9929-72D5-9941-904C-2253459A0B9F}">
      <dsp:nvSpPr>
        <dsp:cNvPr id="0" name=""/>
        <dsp:cNvSpPr/>
      </dsp:nvSpPr>
      <dsp:spPr>
        <a:xfrm>
          <a:off x="6265265" y="1327158"/>
          <a:ext cx="1670913" cy="3024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791" tIns="0" rIns="0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b="1" kern="1200" dirty="0"/>
        </a:p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Build on profits</a:t>
          </a:r>
        </a:p>
      </dsp:txBody>
      <dsp:txXfrm>
        <a:off x="6265265" y="1327158"/>
        <a:ext cx="1670913" cy="30241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0.42583</cdr:x>
      <cdr:y>0.17917</cdr:y>
    </cdr:from>
    <cdr:to>
      <cdr:x>0.42917</cdr:x>
      <cdr:y>0.78472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34AA268F-4603-7C73-0F32-FF531610B576}"/>
            </a:ext>
          </a:extLst>
        </cdr:cNvPr>
        <cdr:cNvCxnSpPr/>
      </cdr:nvCxnSpPr>
      <cdr:spPr>
        <a:xfrm xmlns:a="http://schemas.openxmlformats.org/drawingml/2006/main" flipH="1" flipV="1">
          <a:off x="1946910" y="491490"/>
          <a:ext cx="15240" cy="166116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8F4EA64-D5E8-4450-BC30-7DFC4EBD38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641F71-C740-4CC1-840C-5FB23C8519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963B1-226B-4B24-8975-7DD28730789D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BCE577-AAC9-4588-9221-506DA251D4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921CD-9C42-44C5-B535-5F5FA40227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FA9CF0-FE85-40E5-A3E4-9D8D4A205B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678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0BE83-1F76-412F-817F-6B87541A62B7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54AA9-D1C5-4A71-8BC1-393246244D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209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09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What did we identify as the bank’s biggest risk initially?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Slowing runaway loan growth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Growing reliance on borrowed funds.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/>
              <a:t>Income Concerns: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Improving Efficiency Ratio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Increasing NIM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Why did we choose a more conservative growth plan?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Focused on maximizing return on current assets rather than growing rapidly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25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effectLst/>
              </a:rPr>
              <a:t>With $850.76 million in assets, $678.02 million in loans, and $753.56 million in deposits, the bank operates at a scale that supports stability and growth. At a stock price of $41.02, its solid fundamentals make it a compelling choice for investors seeking a reliable and high-performing bank.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54AA9-D1C5-4A71-8BC1-393246244DD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5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E02C-6EC6-4E09-BC2C-9FDED4DE236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388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F36E1-9596-4E98-8786-4A17C5D29C65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921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1A55-63BC-4BA2-9538-7DDEADA10621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97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1ABB-8821-4BF5-97A9-E1A66ACAEAA9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864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7B1C-D4A1-4A4F-A470-80868146AFC5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15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D1B9-F39E-471E-80A9-595CAA5664AD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123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ABC-E2B9-4606-A74F-CB06AF596887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210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50A0-01A3-4F4E-AA52-F716A9BFD4EB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849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CCA-BB49-46C7-A0E2-F42339750F9A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300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79888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73722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816706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37527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6184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69443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75A7A-4A9A-410F-B848-AB998ACC9419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12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F3E88-2D66-4D17-B0FA-EA13CB20B2FF}" type="datetimeFigureOut">
              <a:rPr lang="en-US" smtClean="0"/>
              <a:pPr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715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7205CAA-4E5A-4223-BD55-C5D2841AC9EF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3085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560" y="922028"/>
            <a:ext cx="5806440" cy="5062212"/>
          </a:xfrm>
        </p:spPr>
        <p:txBody>
          <a:bodyPr wrap="square">
            <a:noAutofit/>
          </a:bodyPr>
          <a:lstStyle/>
          <a:p>
            <a:pPr algn="l"/>
            <a:r>
              <a:rPr lang="en-US" sz="5400" dirty="0"/>
              <a:t>Resilient.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Reliable.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Ready.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A6895E3-C8BD-4010-B9E7-E43BA3DCF2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2" r="5" b="5"/>
          <a:stretch/>
        </p:blipFill>
        <p:spPr>
          <a:xfrm>
            <a:off x="5378704" y="396936"/>
            <a:ext cx="6122416" cy="606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6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D65EFB-5E87-4639-A481-956B52E9D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3781C0-206F-4038-93FF-4CDA80B1D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blipFill>
            <a:blip r:embed="rId2"/>
            <a:stretch>
              <a:fillRect r="-100000"/>
            </a:stretch>
          </a:blipFill>
          <a:ln>
            <a:noFill/>
          </a:ln>
          <a:effectLst>
            <a:outerShdw blurRad="139700" dist="508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4BE9F-D156-3E00-ACB2-0040605DC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59" y="28415"/>
            <a:ext cx="4827104" cy="1325563"/>
          </a:xfrm>
        </p:spPr>
        <p:txBody>
          <a:bodyPr>
            <a:normAutofit/>
          </a:bodyPr>
          <a:lstStyle/>
          <a:p>
            <a:r>
              <a:rPr lang="en-US" dirty="0">
                <a:gradFill flip="none" rotWithShape="1">
                  <a:gsLst>
                    <a:gs pos="28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  <a:tileRect/>
                </a:gradFill>
              </a:rPr>
              <a:t>About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E740F-F229-5F51-9BEB-0EC000486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351280"/>
            <a:ext cx="5299545" cy="48155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Executive Management</a:t>
            </a:r>
          </a:p>
          <a:p>
            <a:endParaRPr lang="en-US" sz="20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  <a:p>
            <a:pPr marL="0" indent="0">
              <a:buNone/>
            </a:pPr>
            <a:r>
              <a:rPr lang="en-US" sz="2000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Mission Statement</a:t>
            </a:r>
          </a:p>
          <a:p>
            <a:pPr lvl="1"/>
            <a:r>
              <a:rPr lang="en-US" sz="2000" b="0" i="0" u="none" strike="noStrike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  <a:effectLst/>
              </a:rPr>
              <a:t>At Resolute Bank, we provide reliable, responsible, and relationship-driven banking with a focus on long-term stability. Our mission is to grow steadily and sustainably, supporting our customers and communities every step of the way.</a:t>
            </a:r>
          </a:p>
          <a:p>
            <a:pPr lvl="1"/>
            <a:endParaRPr lang="en-US" sz="20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  <a:p>
            <a:pPr marL="274320" lvl="1" indent="0">
              <a:buNone/>
            </a:pPr>
            <a:r>
              <a:rPr lang="en-US" sz="2000" i="1" dirty="0">
                <a:gradFill>
                  <a:gsLst>
                    <a:gs pos="34000">
                      <a:srgbClr val="EDEDED"/>
                    </a:gs>
                    <a:gs pos="0">
                      <a:srgbClr val="BFBFBF"/>
                    </a:gs>
                    <a:gs pos="100000">
                      <a:srgbClr val="FFFFFF"/>
                    </a:gs>
                  </a:gsLst>
                  <a:lin ang="4800000" scaled="0"/>
                </a:gradFill>
              </a:rPr>
              <a:t>Resolute (adjective): admirably purposeful, determined, and unwavering</a:t>
            </a:r>
            <a:endParaRPr lang="en-US" sz="2000" dirty="0">
              <a:gradFill>
                <a:gsLst>
                  <a:gs pos="34000">
                    <a:srgbClr val="EDEDED"/>
                  </a:gs>
                  <a:gs pos="0">
                    <a:srgbClr val="BFBFBF"/>
                  </a:gs>
                  <a:gs pos="100000">
                    <a:srgbClr val="FFFFFF"/>
                  </a:gs>
                </a:gsLst>
                <a:lin ang="4800000" scaled="0"/>
              </a:gra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E258BF-B86F-30D8-F85D-0CE66D0112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tretch/>
        </p:blipFill>
        <p:spPr>
          <a:xfrm>
            <a:off x="6734531" y="1001752"/>
            <a:ext cx="4854495" cy="485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63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379" y="642594"/>
            <a:ext cx="6747309" cy="1371600"/>
          </a:xfrm>
        </p:spPr>
        <p:txBody>
          <a:bodyPr>
            <a:normAutofit/>
          </a:bodyPr>
          <a:lstStyle/>
          <a:p>
            <a:pPr algn="ctr">
              <a:tabLst>
                <a:tab pos="4119563" algn="l"/>
              </a:tabLst>
            </a:pPr>
            <a:r>
              <a:rPr lang="en-US" dirty="0">
                <a:solidFill>
                  <a:schemeClr val="bg1"/>
                </a:solidFill>
              </a:rPr>
              <a:t>Focus Areas</a:t>
            </a:r>
          </a:p>
        </p:txBody>
      </p:sp>
      <p:graphicFrame>
        <p:nvGraphicFramePr>
          <p:cNvPr id="9" name="Content Placeholder 8" descr="Smart Art Icons">
            <a:extLst>
              <a:ext uri="{FF2B5EF4-FFF2-40B4-BE49-F238E27FC236}">
                <a16:creationId xmlns:a16="http://schemas.microsoft.com/office/drawing/2014/main" id="{8FF6EDB8-0D3A-4193-BDFE-DD56CEA7DA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619942"/>
              </p:ext>
            </p:extLst>
          </p:nvPr>
        </p:nvGraphicFramePr>
        <p:xfrm>
          <a:off x="4716378" y="2103120"/>
          <a:ext cx="6747310" cy="3931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00B96FD-8773-DA64-9C7D-6A6D81B3CFC4}"/>
              </a:ext>
            </a:extLst>
          </p:cNvPr>
          <p:cNvSpPr txBox="1"/>
          <p:nvPr/>
        </p:nvSpPr>
        <p:spPr>
          <a:xfrm>
            <a:off x="259080" y="355670"/>
            <a:ext cx="36567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Management’s Top 3 Concerns: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37ECDE-B46B-59A7-1B67-61EEE7ED9B03}"/>
              </a:ext>
            </a:extLst>
          </p:cNvPr>
          <p:cNvSpPr txBox="1"/>
          <p:nvPr/>
        </p:nvSpPr>
        <p:spPr>
          <a:xfrm>
            <a:off x="259080" y="1859339"/>
            <a:ext cx="36567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Rapid, unsustainable loan growth</a:t>
            </a:r>
          </a:p>
          <a:p>
            <a:pPr marL="514350" indent="-514350" algn="l">
              <a:buFont typeface="+mj-lt"/>
              <a:buAutoNum type="arabicPeriod"/>
            </a:pPr>
            <a:endParaRPr lang="en-US" sz="2400" dirty="0">
              <a:solidFill>
                <a:schemeClr val="bg1"/>
              </a:solidFill>
              <a:latin typeface="+mj-lt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Inefficient operations compressing Net Interest Margin</a:t>
            </a:r>
          </a:p>
          <a:p>
            <a:pPr marL="514350" indent="-514350" algn="l">
              <a:buFont typeface="+mj-lt"/>
              <a:buAutoNum type="arabicPeriod"/>
            </a:pPr>
            <a:endParaRPr lang="en-US" sz="2400" dirty="0">
              <a:solidFill>
                <a:schemeClr val="bg1"/>
              </a:solidFill>
              <a:latin typeface="+mj-lt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Poor liquidity and over reliance on borrowed funds</a:t>
            </a:r>
          </a:p>
        </p:txBody>
      </p:sp>
    </p:spTree>
    <p:extLst>
      <p:ext uri="{BB962C8B-B14F-4D97-AF65-F5344CB8AC3E}">
        <p14:creationId xmlns:p14="http://schemas.microsoft.com/office/powerpoint/2010/main" val="22767954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FBC4828C-693C-A2FD-DD22-102FB85EB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6B9193E-229A-003A-FC79-2119B04CE66C}"/>
              </a:ext>
            </a:extLst>
          </p:cNvPr>
          <p:cNvSpPr/>
          <p:nvPr/>
        </p:nvSpPr>
        <p:spPr>
          <a:xfrm>
            <a:off x="3712464" y="1536192"/>
            <a:ext cx="2103120" cy="210312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Slow rapid loan growth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EDE00CD-27F2-037C-2C4D-4B2EA72DB625}"/>
              </a:ext>
            </a:extLst>
          </p:cNvPr>
          <p:cNvSpPr/>
          <p:nvPr/>
        </p:nvSpPr>
        <p:spPr>
          <a:xfrm>
            <a:off x="3712464" y="3873500"/>
            <a:ext cx="2103120" cy="210312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Steadily increase profits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523C50E-E667-801E-0674-6E4D2F9C4BF9}"/>
              </a:ext>
            </a:extLst>
          </p:cNvPr>
          <p:cNvSpPr/>
          <p:nvPr/>
        </p:nvSpPr>
        <p:spPr>
          <a:xfrm>
            <a:off x="6455664" y="3879849"/>
            <a:ext cx="2103120" cy="210312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Improve efficiency ratio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8620690-5D1B-11DE-2FF8-9E495D4DF790}"/>
              </a:ext>
            </a:extLst>
          </p:cNvPr>
          <p:cNvSpPr>
            <a:spLocks noChangeAspect="1"/>
          </p:cNvSpPr>
          <p:nvPr/>
        </p:nvSpPr>
        <p:spPr>
          <a:xfrm>
            <a:off x="6455664" y="1536192"/>
            <a:ext cx="2103120" cy="210312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dirty="0"/>
              <a:t>Balance loans to deposits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1171FF-234E-DE44-2310-7665206FF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2" r="5" b="5"/>
          <a:stretch/>
        </p:blipFill>
        <p:spPr>
          <a:xfrm>
            <a:off x="9870948" y="233434"/>
            <a:ext cx="1920240" cy="190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30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50AC4-23D5-FE75-BD00-6E27154B9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Dec 31, 2029 vs. Dec 31, 2031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0AEC0B-C44A-5856-D2D3-C046D94B9619}"/>
              </a:ext>
            </a:extLst>
          </p:cNvPr>
          <p:cNvSpPr/>
          <p:nvPr/>
        </p:nvSpPr>
        <p:spPr>
          <a:xfrm>
            <a:off x="7287768" y="1911716"/>
            <a:ext cx="27432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54.73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C0608BA-D094-0091-3A59-F8643789B09D}"/>
              </a:ext>
            </a:extLst>
          </p:cNvPr>
          <p:cNvSpPr/>
          <p:nvPr/>
        </p:nvSpPr>
        <p:spPr>
          <a:xfrm>
            <a:off x="7283886" y="2916936"/>
            <a:ext cx="27432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1.59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E931570-EF83-0791-BD0A-F1E36343E4ED}"/>
              </a:ext>
            </a:extLst>
          </p:cNvPr>
          <p:cNvSpPr/>
          <p:nvPr/>
        </p:nvSpPr>
        <p:spPr>
          <a:xfrm>
            <a:off x="7287768" y="3922776"/>
            <a:ext cx="27432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23.17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5CF50CD-55DF-4DF8-E1BC-996C7822939C}"/>
              </a:ext>
            </a:extLst>
          </p:cNvPr>
          <p:cNvSpPr/>
          <p:nvPr/>
        </p:nvSpPr>
        <p:spPr>
          <a:xfrm>
            <a:off x="7287768" y="4928616"/>
            <a:ext cx="27432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5.29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CAC61C2-1FF3-3C69-4ECD-A09DDD2669EC}"/>
              </a:ext>
            </a:extLst>
          </p:cNvPr>
          <p:cNvSpPr/>
          <p:nvPr/>
        </p:nvSpPr>
        <p:spPr>
          <a:xfrm>
            <a:off x="2827294" y="1911095"/>
            <a:ext cx="27432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77.98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44EF2F7-F4A7-606B-A0F2-BADCE2AA87F6}"/>
              </a:ext>
            </a:extLst>
          </p:cNvPr>
          <p:cNvSpPr/>
          <p:nvPr/>
        </p:nvSpPr>
        <p:spPr>
          <a:xfrm>
            <a:off x="2829971" y="2916936"/>
            <a:ext cx="27432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0.24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FD743F6-C341-C62C-E33E-23EF5D692281}"/>
              </a:ext>
            </a:extLst>
          </p:cNvPr>
          <p:cNvSpPr/>
          <p:nvPr/>
        </p:nvSpPr>
        <p:spPr>
          <a:xfrm>
            <a:off x="2827294" y="3922776"/>
            <a:ext cx="27432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3.85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858A4A4-B81B-5E85-B215-77CC2A063DAA}"/>
              </a:ext>
            </a:extLst>
          </p:cNvPr>
          <p:cNvSpPr/>
          <p:nvPr/>
        </p:nvSpPr>
        <p:spPr>
          <a:xfrm>
            <a:off x="2827294" y="4928616"/>
            <a:ext cx="2743200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3.24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F28652C-AD07-C12A-6314-3A7113D62EF4}"/>
              </a:ext>
            </a:extLst>
          </p:cNvPr>
          <p:cNvSpPr/>
          <p:nvPr/>
        </p:nvSpPr>
        <p:spPr>
          <a:xfrm>
            <a:off x="760840" y="2151080"/>
            <a:ext cx="1828800" cy="457200"/>
          </a:xfrm>
          <a:prstGeom prst="roundRect">
            <a:avLst/>
          </a:prstGeom>
          <a:solidFill>
            <a:srgbClr val="FE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Efficiency Ratio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D36EF3E-0382-822D-488C-FFB2FA26424C}"/>
              </a:ext>
            </a:extLst>
          </p:cNvPr>
          <p:cNvSpPr/>
          <p:nvPr/>
        </p:nvSpPr>
        <p:spPr>
          <a:xfrm>
            <a:off x="763517" y="3156921"/>
            <a:ext cx="1828800" cy="457200"/>
          </a:xfrm>
          <a:prstGeom prst="roundRect">
            <a:avLst/>
          </a:prstGeom>
          <a:solidFill>
            <a:srgbClr val="FE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ROA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BAF9D83-9E4D-7BB8-63BA-3E5ECFB5E50F}"/>
              </a:ext>
            </a:extLst>
          </p:cNvPr>
          <p:cNvSpPr/>
          <p:nvPr/>
        </p:nvSpPr>
        <p:spPr>
          <a:xfrm>
            <a:off x="760840" y="4162761"/>
            <a:ext cx="1828800" cy="457200"/>
          </a:xfrm>
          <a:prstGeom prst="roundRect">
            <a:avLst/>
          </a:prstGeom>
          <a:solidFill>
            <a:srgbClr val="FE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ROE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4B626FE-5623-061D-623A-3B649C251F51}"/>
              </a:ext>
            </a:extLst>
          </p:cNvPr>
          <p:cNvSpPr/>
          <p:nvPr/>
        </p:nvSpPr>
        <p:spPr>
          <a:xfrm>
            <a:off x="760840" y="5168601"/>
            <a:ext cx="1828800" cy="457200"/>
          </a:xfrm>
          <a:prstGeom prst="roundRect">
            <a:avLst/>
          </a:prstGeom>
          <a:solidFill>
            <a:srgbClr val="FE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NIM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070442FE-4822-645C-E4EB-729F87E62B62}"/>
              </a:ext>
            </a:extLst>
          </p:cNvPr>
          <p:cNvSpPr/>
          <p:nvPr/>
        </p:nvSpPr>
        <p:spPr>
          <a:xfrm>
            <a:off x="5679440" y="1911095"/>
            <a:ext cx="1604446" cy="841249"/>
          </a:xfrm>
          <a:prstGeom prst="rightArrow">
            <a:avLst/>
          </a:prstGeom>
          <a:solidFill>
            <a:srgbClr val="FEFFFF"/>
          </a:solidFill>
          <a:ln cmpd="sng">
            <a:solidFill>
              <a:srgbClr val="1E4011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33856"/>
                      <a:gd name="connsiteY0" fmla="*/ 173736 h 694944"/>
                      <a:gd name="connsiteX1" fmla="*/ 401056 w 1133856"/>
                      <a:gd name="connsiteY1" fmla="*/ 173736 h 694944"/>
                      <a:gd name="connsiteX2" fmla="*/ 786384 w 1133856"/>
                      <a:gd name="connsiteY2" fmla="*/ 173736 h 694944"/>
                      <a:gd name="connsiteX3" fmla="*/ 786384 w 1133856"/>
                      <a:gd name="connsiteY3" fmla="*/ 0 h 694944"/>
                      <a:gd name="connsiteX4" fmla="*/ 1133856 w 1133856"/>
                      <a:gd name="connsiteY4" fmla="*/ 347472 h 694944"/>
                      <a:gd name="connsiteX5" fmla="*/ 786384 w 1133856"/>
                      <a:gd name="connsiteY5" fmla="*/ 694944 h 694944"/>
                      <a:gd name="connsiteX6" fmla="*/ 786384 w 1133856"/>
                      <a:gd name="connsiteY6" fmla="*/ 521208 h 694944"/>
                      <a:gd name="connsiteX7" fmla="*/ 393192 w 1133856"/>
                      <a:gd name="connsiteY7" fmla="*/ 521208 h 694944"/>
                      <a:gd name="connsiteX8" fmla="*/ 0 w 1133856"/>
                      <a:gd name="connsiteY8" fmla="*/ 521208 h 694944"/>
                      <a:gd name="connsiteX9" fmla="*/ 0 w 1133856"/>
                      <a:gd name="connsiteY9" fmla="*/ 173736 h 6949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33856" h="694944" fill="none" extrusionOk="0">
                        <a:moveTo>
                          <a:pt x="0" y="173736"/>
                        </a:moveTo>
                        <a:cubicBezTo>
                          <a:pt x="177130" y="130106"/>
                          <a:pt x="310249" y="217324"/>
                          <a:pt x="401056" y="173736"/>
                        </a:cubicBezTo>
                        <a:cubicBezTo>
                          <a:pt x="491863" y="130148"/>
                          <a:pt x="646850" y="190569"/>
                          <a:pt x="786384" y="173736"/>
                        </a:cubicBezTo>
                        <a:cubicBezTo>
                          <a:pt x="776766" y="89624"/>
                          <a:pt x="791258" y="60617"/>
                          <a:pt x="786384" y="0"/>
                        </a:cubicBezTo>
                        <a:cubicBezTo>
                          <a:pt x="899991" y="55835"/>
                          <a:pt x="969206" y="201069"/>
                          <a:pt x="1133856" y="347472"/>
                        </a:cubicBezTo>
                        <a:cubicBezTo>
                          <a:pt x="1033155" y="449859"/>
                          <a:pt x="939441" y="512762"/>
                          <a:pt x="786384" y="694944"/>
                        </a:cubicBezTo>
                        <a:cubicBezTo>
                          <a:pt x="785165" y="613369"/>
                          <a:pt x="797557" y="596582"/>
                          <a:pt x="786384" y="521208"/>
                        </a:cubicBezTo>
                        <a:cubicBezTo>
                          <a:pt x="692198" y="540313"/>
                          <a:pt x="564912" y="500133"/>
                          <a:pt x="393192" y="521208"/>
                        </a:cubicBezTo>
                        <a:cubicBezTo>
                          <a:pt x="221472" y="542283"/>
                          <a:pt x="108985" y="521127"/>
                          <a:pt x="0" y="521208"/>
                        </a:cubicBezTo>
                        <a:cubicBezTo>
                          <a:pt x="-4901" y="436457"/>
                          <a:pt x="150" y="341722"/>
                          <a:pt x="0" y="173736"/>
                        </a:cubicBezTo>
                        <a:close/>
                      </a:path>
                      <a:path w="1133856" h="694944" stroke="0" extrusionOk="0">
                        <a:moveTo>
                          <a:pt x="0" y="173736"/>
                        </a:moveTo>
                        <a:cubicBezTo>
                          <a:pt x="161386" y="169472"/>
                          <a:pt x="262675" y="192155"/>
                          <a:pt x="385328" y="173736"/>
                        </a:cubicBezTo>
                        <a:cubicBezTo>
                          <a:pt x="507981" y="155317"/>
                          <a:pt x="634966" y="203051"/>
                          <a:pt x="786384" y="173736"/>
                        </a:cubicBezTo>
                        <a:cubicBezTo>
                          <a:pt x="785528" y="136611"/>
                          <a:pt x="791525" y="43577"/>
                          <a:pt x="786384" y="0"/>
                        </a:cubicBezTo>
                        <a:cubicBezTo>
                          <a:pt x="960712" y="165266"/>
                          <a:pt x="945521" y="233240"/>
                          <a:pt x="1133856" y="347472"/>
                        </a:cubicBezTo>
                        <a:cubicBezTo>
                          <a:pt x="1027749" y="481140"/>
                          <a:pt x="913105" y="538153"/>
                          <a:pt x="786384" y="694944"/>
                        </a:cubicBezTo>
                        <a:cubicBezTo>
                          <a:pt x="766971" y="615990"/>
                          <a:pt x="802937" y="600110"/>
                          <a:pt x="786384" y="521208"/>
                        </a:cubicBezTo>
                        <a:cubicBezTo>
                          <a:pt x="664320" y="561135"/>
                          <a:pt x="518188" y="494069"/>
                          <a:pt x="408920" y="521208"/>
                        </a:cubicBezTo>
                        <a:cubicBezTo>
                          <a:pt x="299652" y="548347"/>
                          <a:pt x="159507" y="495701"/>
                          <a:pt x="0" y="521208"/>
                        </a:cubicBezTo>
                        <a:cubicBezTo>
                          <a:pt x="-38122" y="410498"/>
                          <a:pt x="35140" y="302954"/>
                          <a:pt x="0" y="17373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FF0000"/>
                </a:solidFill>
              </a:rPr>
              <a:t>(29.81%)</a:t>
            </a: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0DD2077D-6B5A-0116-6C5C-EFE18D9655CA}"/>
              </a:ext>
            </a:extLst>
          </p:cNvPr>
          <p:cNvSpPr/>
          <p:nvPr/>
        </p:nvSpPr>
        <p:spPr>
          <a:xfrm>
            <a:off x="5679440" y="2972751"/>
            <a:ext cx="1604446" cy="785433"/>
          </a:xfrm>
          <a:prstGeom prst="rightArrow">
            <a:avLst/>
          </a:prstGeom>
          <a:solidFill>
            <a:srgbClr val="FEFFFF"/>
          </a:solidFill>
          <a:ln cmpd="sng">
            <a:solidFill>
              <a:srgbClr val="1E4011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33856"/>
                      <a:gd name="connsiteY0" fmla="*/ 173736 h 694944"/>
                      <a:gd name="connsiteX1" fmla="*/ 401056 w 1133856"/>
                      <a:gd name="connsiteY1" fmla="*/ 173736 h 694944"/>
                      <a:gd name="connsiteX2" fmla="*/ 786384 w 1133856"/>
                      <a:gd name="connsiteY2" fmla="*/ 173736 h 694944"/>
                      <a:gd name="connsiteX3" fmla="*/ 786384 w 1133856"/>
                      <a:gd name="connsiteY3" fmla="*/ 0 h 694944"/>
                      <a:gd name="connsiteX4" fmla="*/ 1133856 w 1133856"/>
                      <a:gd name="connsiteY4" fmla="*/ 347472 h 694944"/>
                      <a:gd name="connsiteX5" fmla="*/ 786384 w 1133856"/>
                      <a:gd name="connsiteY5" fmla="*/ 694944 h 694944"/>
                      <a:gd name="connsiteX6" fmla="*/ 786384 w 1133856"/>
                      <a:gd name="connsiteY6" fmla="*/ 521208 h 694944"/>
                      <a:gd name="connsiteX7" fmla="*/ 393192 w 1133856"/>
                      <a:gd name="connsiteY7" fmla="*/ 521208 h 694944"/>
                      <a:gd name="connsiteX8" fmla="*/ 0 w 1133856"/>
                      <a:gd name="connsiteY8" fmla="*/ 521208 h 694944"/>
                      <a:gd name="connsiteX9" fmla="*/ 0 w 1133856"/>
                      <a:gd name="connsiteY9" fmla="*/ 173736 h 6949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33856" h="694944" fill="none" extrusionOk="0">
                        <a:moveTo>
                          <a:pt x="0" y="173736"/>
                        </a:moveTo>
                        <a:cubicBezTo>
                          <a:pt x="177130" y="130106"/>
                          <a:pt x="310249" y="217324"/>
                          <a:pt x="401056" y="173736"/>
                        </a:cubicBezTo>
                        <a:cubicBezTo>
                          <a:pt x="491863" y="130148"/>
                          <a:pt x="646850" y="190569"/>
                          <a:pt x="786384" y="173736"/>
                        </a:cubicBezTo>
                        <a:cubicBezTo>
                          <a:pt x="776766" y="89624"/>
                          <a:pt x="791258" y="60617"/>
                          <a:pt x="786384" y="0"/>
                        </a:cubicBezTo>
                        <a:cubicBezTo>
                          <a:pt x="899991" y="55835"/>
                          <a:pt x="969206" y="201069"/>
                          <a:pt x="1133856" y="347472"/>
                        </a:cubicBezTo>
                        <a:cubicBezTo>
                          <a:pt x="1033155" y="449859"/>
                          <a:pt x="939441" y="512762"/>
                          <a:pt x="786384" y="694944"/>
                        </a:cubicBezTo>
                        <a:cubicBezTo>
                          <a:pt x="785165" y="613369"/>
                          <a:pt x="797557" y="596582"/>
                          <a:pt x="786384" y="521208"/>
                        </a:cubicBezTo>
                        <a:cubicBezTo>
                          <a:pt x="692198" y="540313"/>
                          <a:pt x="564912" y="500133"/>
                          <a:pt x="393192" y="521208"/>
                        </a:cubicBezTo>
                        <a:cubicBezTo>
                          <a:pt x="221472" y="542283"/>
                          <a:pt x="108985" y="521127"/>
                          <a:pt x="0" y="521208"/>
                        </a:cubicBezTo>
                        <a:cubicBezTo>
                          <a:pt x="-4901" y="436457"/>
                          <a:pt x="150" y="341722"/>
                          <a:pt x="0" y="173736"/>
                        </a:cubicBezTo>
                        <a:close/>
                      </a:path>
                      <a:path w="1133856" h="694944" stroke="0" extrusionOk="0">
                        <a:moveTo>
                          <a:pt x="0" y="173736"/>
                        </a:moveTo>
                        <a:cubicBezTo>
                          <a:pt x="161386" y="169472"/>
                          <a:pt x="262675" y="192155"/>
                          <a:pt x="385328" y="173736"/>
                        </a:cubicBezTo>
                        <a:cubicBezTo>
                          <a:pt x="507981" y="155317"/>
                          <a:pt x="634966" y="203051"/>
                          <a:pt x="786384" y="173736"/>
                        </a:cubicBezTo>
                        <a:cubicBezTo>
                          <a:pt x="785528" y="136611"/>
                          <a:pt x="791525" y="43577"/>
                          <a:pt x="786384" y="0"/>
                        </a:cubicBezTo>
                        <a:cubicBezTo>
                          <a:pt x="960712" y="165266"/>
                          <a:pt x="945521" y="233240"/>
                          <a:pt x="1133856" y="347472"/>
                        </a:cubicBezTo>
                        <a:cubicBezTo>
                          <a:pt x="1027749" y="481140"/>
                          <a:pt x="913105" y="538153"/>
                          <a:pt x="786384" y="694944"/>
                        </a:cubicBezTo>
                        <a:cubicBezTo>
                          <a:pt x="766971" y="615990"/>
                          <a:pt x="802937" y="600110"/>
                          <a:pt x="786384" y="521208"/>
                        </a:cubicBezTo>
                        <a:cubicBezTo>
                          <a:pt x="664320" y="561135"/>
                          <a:pt x="518188" y="494069"/>
                          <a:pt x="408920" y="521208"/>
                        </a:cubicBezTo>
                        <a:cubicBezTo>
                          <a:pt x="299652" y="548347"/>
                          <a:pt x="159507" y="495701"/>
                          <a:pt x="0" y="521208"/>
                        </a:cubicBezTo>
                        <a:cubicBezTo>
                          <a:pt x="-38122" y="410498"/>
                          <a:pt x="35140" y="302954"/>
                          <a:pt x="0" y="17373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1"/>
                </a:solidFill>
              </a:rPr>
              <a:t>562.50%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C0241AA9-112C-BEFE-3891-8500D38FE62A}"/>
              </a:ext>
            </a:extLst>
          </p:cNvPr>
          <p:cNvSpPr/>
          <p:nvPr/>
        </p:nvSpPr>
        <p:spPr>
          <a:xfrm>
            <a:off x="5679440" y="3978590"/>
            <a:ext cx="1604446" cy="785433"/>
          </a:xfrm>
          <a:prstGeom prst="rightArrow">
            <a:avLst/>
          </a:prstGeom>
          <a:solidFill>
            <a:srgbClr val="FEFFFF"/>
          </a:solidFill>
          <a:ln cmpd="sng">
            <a:solidFill>
              <a:srgbClr val="1E4011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33856"/>
                      <a:gd name="connsiteY0" fmla="*/ 173736 h 694944"/>
                      <a:gd name="connsiteX1" fmla="*/ 401056 w 1133856"/>
                      <a:gd name="connsiteY1" fmla="*/ 173736 h 694944"/>
                      <a:gd name="connsiteX2" fmla="*/ 786384 w 1133856"/>
                      <a:gd name="connsiteY2" fmla="*/ 173736 h 694944"/>
                      <a:gd name="connsiteX3" fmla="*/ 786384 w 1133856"/>
                      <a:gd name="connsiteY3" fmla="*/ 0 h 694944"/>
                      <a:gd name="connsiteX4" fmla="*/ 1133856 w 1133856"/>
                      <a:gd name="connsiteY4" fmla="*/ 347472 h 694944"/>
                      <a:gd name="connsiteX5" fmla="*/ 786384 w 1133856"/>
                      <a:gd name="connsiteY5" fmla="*/ 694944 h 694944"/>
                      <a:gd name="connsiteX6" fmla="*/ 786384 w 1133856"/>
                      <a:gd name="connsiteY6" fmla="*/ 521208 h 694944"/>
                      <a:gd name="connsiteX7" fmla="*/ 393192 w 1133856"/>
                      <a:gd name="connsiteY7" fmla="*/ 521208 h 694944"/>
                      <a:gd name="connsiteX8" fmla="*/ 0 w 1133856"/>
                      <a:gd name="connsiteY8" fmla="*/ 521208 h 694944"/>
                      <a:gd name="connsiteX9" fmla="*/ 0 w 1133856"/>
                      <a:gd name="connsiteY9" fmla="*/ 173736 h 6949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33856" h="694944" fill="none" extrusionOk="0">
                        <a:moveTo>
                          <a:pt x="0" y="173736"/>
                        </a:moveTo>
                        <a:cubicBezTo>
                          <a:pt x="177130" y="130106"/>
                          <a:pt x="310249" y="217324"/>
                          <a:pt x="401056" y="173736"/>
                        </a:cubicBezTo>
                        <a:cubicBezTo>
                          <a:pt x="491863" y="130148"/>
                          <a:pt x="646850" y="190569"/>
                          <a:pt x="786384" y="173736"/>
                        </a:cubicBezTo>
                        <a:cubicBezTo>
                          <a:pt x="776766" y="89624"/>
                          <a:pt x="791258" y="60617"/>
                          <a:pt x="786384" y="0"/>
                        </a:cubicBezTo>
                        <a:cubicBezTo>
                          <a:pt x="899991" y="55835"/>
                          <a:pt x="969206" y="201069"/>
                          <a:pt x="1133856" y="347472"/>
                        </a:cubicBezTo>
                        <a:cubicBezTo>
                          <a:pt x="1033155" y="449859"/>
                          <a:pt x="939441" y="512762"/>
                          <a:pt x="786384" y="694944"/>
                        </a:cubicBezTo>
                        <a:cubicBezTo>
                          <a:pt x="785165" y="613369"/>
                          <a:pt x="797557" y="596582"/>
                          <a:pt x="786384" y="521208"/>
                        </a:cubicBezTo>
                        <a:cubicBezTo>
                          <a:pt x="692198" y="540313"/>
                          <a:pt x="564912" y="500133"/>
                          <a:pt x="393192" y="521208"/>
                        </a:cubicBezTo>
                        <a:cubicBezTo>
                          <a:pt x="221472" y="542283"/>
                          <a:pt x="108985" y="521127"/>
                          <a:pt x="0" y="521208"/>
                        </a:cubicBezTo>
                        <a:cubicBezTo>
                          <a:pt x="-4901" y="436457"/>
                          <a:pt x="150" y="341722"/>
                          <a:pt x="0" y="173736"/>
                        </a:cubicBezTo>
                        <a:close/>
                      </a:path>
                      <a:path w="1133856" h="694944" stroke="0" extrusionOk="0">
                        <a:moveTo>
                          <a:pt x="0" y="173736"/>
                        </a:moveTo>
                        <a:cubicBezTo>
                          <a:pt x="161386" y="169472"/>
                          <a:pt x="262675" y="192155"/>
                          <a:pt x="385328" y="173736"/>
                        </a:cubicBezTo>
                        <a:cubicBezTo>
                          <a:pt x="507981" y="155317"/>
                          <a:pt x="634966" y="203051"/>
                          <a:pt x="786384" y="173736"/>
                        </a:cubicBezTo>
                        <a:cubicBezTo>
                          <a:pt x="785528" y="136611"/>
                          <a:pt x="791525" y="43577"/>
                          <a:pt x="786384" y="0"/>
                        </a:cubicBezTo>
                        <a:cubicBezTo>
                          <a:pt x="960712" y="165266"/>
                          <a:pt x="945521" y="233240"/>
                          <a:pt x="1133856" y="347472"/>
                        </a:cubicBezTo>
                        <a:cubicBezTo>
                          <a:pt x="1027749" y="481140"/>
                          <a:pt x="913105" y="538153"/>
                          <a:pt x="786384" y="694944"/>
                        </a:cubicBezTo>
                        <a:cubicBezTo>
                          <a:pt x="766971" y="615990"/>
                          <a:pt x="802937" y="600110"/>
                          <a:pt x="786384" y="521208"/>
                        </a:cubicBezTo>
                        <a:cubicBezTo>
                          <a:pt x="664320" y="561135"/>
                          <a:pt x="518188" y="494069"/>
                          <a:pt x="408920" y="521208"/>
                        </a:cubicBezTo>
                        <a:cubicBezTo>
                          <a:pt x="299652" y="548347"/>
                          <a:pt x="159507" y="495701"/>
                          <a:pt x="0" y="521208"/>
                        </a:cubicBezTo>
                        <a:cubicBezTo>
                          <a:pt x="-38122" y="410498"/>
                          <a:pt x="35140" y="302954"/>
                          <a:pt x="0" y="17373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1"/>
                </a:solidFill>
              </a:rPr>
              <a:t>501.30%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4918617F-8A50-85F8-3775-6108BC968F44}"/>
              </a:ext>
            </a:extLst>
          </p:cNvPr>
          <p:cNvSpPr/>
          <p:nvPr/>
        </p:nvSpPr>
        <p:spPr>
          <a:xfrm>
            <a:off x="5679440" y="4984429"/>
            <a:ext cx="1604446" cy="785435"/>
          </a:xfrm>
          <a:prstGeom prst="rightArrow">
            <a:avLst/>
          </a:prstGeom>
          <a:solidFill>
            <a:srgbClr val="FEFFFF"/>
          </a:solidFill>
          <a:ln cmpd="sng">
            <a:solidFill>
              <a:srgbClr val="1E4011"/>
            </a:solidFill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133856"/>
                      <a:gd name="connsiteY0" fmla="*/ 173736 h 694944"/>
                      <a:gd name="connsiteX1" fmla="*/ 401056 w 1133856"/>
                      <a:gd name="connsiteY1" fmla="*/ 173736 h 694944"/>
                      <a:gd name="connsiteX2" fmla="*/ 786384 w 1133856"/>
                      <a:gd name="connsiteY2" fmla="*/ 173736 h 694944"/>
                      <a:gd name="connsiteX3" fmla="*/ 786384 w 1133856"/>
                      <a:gd name="connsiteY3" fmla="*/ 0 h 694944"/>
                      <a:gd name="connsiteX4" fmla="*/ 1133856 w 1133856"/>
                      <a:gd name="connsiteY4" fmla="*/ 347472 h 694944"/>
                      <a:gd name="connsiteX5" fmla="*/ 786384 w 1133856"/>
                      <a:gd name="connsiteY5" fmla="*/ 694944 h 694944"/>
                      <a:gd name="connsiteX6" fmla="*/ 786384 w 1133856"/>
                      <a:gd name="connsiteY6" fmla="*/ 521208 h 694944"/>
                      <a:gd name="connsiteX7" fmla="*/ 393192 w 1133856"/>
                      <a:gd name="connsiteY7" fmla="*/ 521208 h 694944"/>
                      <a:gd name="connsiteX8" fmla="*/ 0 w 1133856"/>
                      <a:gd name="connsiteY8" fmla="*/ 521208 h 694944"/>
                      <a:gd name="connsiteX9" fmla="*/ 0 w 1133856"/>
                      <a:gd name="connsiteY9" fmla="*/ 173736 h 6949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33856" h="694944" fill="none" extrusionOk="0">
                        <a:moveTo>
                          <a:pt x="0" y="173736"/>
                        </a:moveTo>
                        <a:cubicBezTo>
                          <a:pt x="177130" y="130106"/>
                          <a:pt x="310249" y="217324"/>
                          <a:pt x="401056" y="173736"/>
                        </a:cubicBezTo>
                        <a:cubicBezTo>
                          <a:pt x="491863" y="130148"/>
                          <a:pt x="646850" y="190569"/>
                          <a:pt x="786384" y="173736"/>
                        </a:cubicBezTo>
                        <a:cubicBezTo>
                          <a:pt x="776766" y="89624"/>
                          <a:pt x="791258" y="60617"/>
                          <a:pt x="786384" y="0"/>
                        </a:cubicBezTo>
                        <a:cubicBezTo>
                          <a:pt x="899991" y="55835"/>
                          <a:pt x="969206" y="201069"/>
                          <a:pt x="1133856" y="347472"/>
                        </a:cubicBezTo>
                        <a:cubicBezTo>
                          <a:pt x="1033155" y="449859"/>
                          <a:pt x="939441" y="512762"/>
                          <a:pt x="786384" y="694944"/>
                        </a:cubicBezTo>
                        <a:cubicBezTo>
                          <a:pt x="785165" y="613369"/>
                          <a:pt x="797557" y="596582"/>
                          <a:pt x="786384" y="521208"/>
                        </a:cubicBezTo>
                        <a:cubicBezTo>
                          <a:pt x="692198" y="540313"/>
                          <a:pt x="564912" y="500133"/>
                          <a:pt x="393192" y="521208"/>
                        </a:cubicBezTo>
                        <a:cubicBezTo>
                          <a:pt x="221472" y="542283"/>
                          <a:pt x="108985" y="521127"/>
                          <a:pt x="0" y="521208"/>
                        </a:cubicBezTo>
                        <a:cubicBezTo>
                          <a:pt x="-4901" y="436457"/>
                          <a:pt x="150" y="341722"/>
                          <a:pt x="0" y="173736"/>
                        </a:cubicBezTo>
                        <a:close/>
                      </a:path>
                      <a:path w="1133856" h="694944" stroke="0" extrusionOk="0">
                        <a:moveTo>
                          <a:pt x="0" y="173736"/>
                        </a:moveTo>
                        <a:cubicBezTo>
                          <a:pt x="161386" y="169472"/>
                          <a:pt x="262675" y="192155"/>
                          <a:pt x="385328" y="173736"/>
                        </a:cubicBezTo>
                        <a:cubicBezTo>
                          <a:pt x="507981" y="155317"/>
                          <a:pt x="634966" y="203051"/>
                          <a:pt x="786384" y="173736"/>
                        </a:cubicBezTo>
                        <a:cubicBezTo>
                          <a:pt x="785528" y="136611"/>
                          <a:pt x="791525" y="43577"/>
                          <a:pt x="786384" y="0"/>
                        </a:cubicBezTo>
                        <a:cubicBezTo>
                          <a:pt x="960712" y="165266"/>
                          <a:pt x="945521" y="233240"/>
                          <a:pt x="1133856" y="347472"/>
                        </a:cubicBezTo>
                        <a:cubicBezTo>
                          <a:pt x="1027749" y="481140"/>
                          <a:pt x="913105" y="538153"/>
                          <a:pt x="786384" y="694944"/>
                        </a:cubicBezTo>
                        <a:cubicBezTo>
                          <a:pt x="766971" y="615990"/>
                          <a:pt x="802937" y="600110"/>
                          <a:pt x="786384" y="521208"/>
                        </a:cubicBezTo>
                        <a:cubicBezTo>
                          <a:pt x="664320" y="561135"/>
                          <a:pt x="518188" y="494069"/>
                          <a:pt x="408920" y="521208"/>
                        </a:cubicBezTo>
                        <a:cubicBezTo>
                          <a:pt x="299652" y="548347"/>
                          <a:pt x="159507" y="495701"/>
                          <a:pt x="0" y="521208"/>
                        </a:cubicBezTo>
                        <a:cubicBezTo>
                          <a:pt x="-38122" y="410498"/>
                          <a:pt x="35140" y="302954"/>
                          <a:pt x="0" y="17373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1"/>
                </a:solidFill>
              </a:rPr>
              <a:t>63.27%</a:t>
            </a:r>
          </a:p>
        </p:txBody>
      </p:sp>
    </p:spTree>
    <p:extLst>
      <p:ext uri="{BB962C8B-B14F-4D97-AF65-F5344CB8AC3E}">
        <p14:creationId xmlns:p14="http://schemas.microsoft.com/office/powerpoint/2010/main" val="32851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4FF8A-3D1C-83A4-8FE1-78D434D65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Management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4B63D68-CC2D-3619-F0AB-190296BE4B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8713835"/>
              </p:ext>
            </p:extLst>
          </p:nvPr>
        </p:nvGraphicFramePr>
        <p:xfrm>
          <a:off x="934720" y="1690688"/>
          <a:ext cx="7315200" cy="4669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DBA855F-6577-CFF4-223A-BEDC49EAB8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2" r="5" b="5"/>
          <a:stretch/>
        </p:blipFill>
        <p:spPr>
          <a:xfrm>
            <a:off x="9870948" y="233434"/>
            <a:ext cx="1920240" cy="190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862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9B34-89E2-A367-1764-FEF08570D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Requirements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081BD34-4276-46F8-8A84-B0E286E7C8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8705545"/>
              </p:ext>
            </p:extLst>
          </p:nvPr>
        </p:nvGraphicFramePr>
        <p:xfrm>
          <a:off x="345440" y="2410434"/>
          <a:ext cx="5504724" cy="3258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054F944-9098-491A-AA51-1045CA2F51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696518"/>
              </p:ext>
            </p:extLst>
          </p:nvPr>
        </p:nvGraphicFramePr>
        <p:xfrm>
          <a:off x="6238240" y="2410434"/>
          <a:ext cx="5608320" cy="3258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6D2EBC1-A9DF-6DA8-362F-5FD95747CF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2" r="5" b="5"/>
          <a:stretch/>
        </p:blipFill>
        <p:spPr>
          <a:xfrm>
            <a:off x="9870948" y="233434"/>
            <a:ext cx="1920240" cy="190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662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0CF87-9B21-C02F-7256-CCF136282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Regulatory Requirement Continued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F9AD25E-BEC1-4D55-96CA-C4F5C85735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8932664"/>
              </p:ext>
            </p:extLst>
          </p:nvPr>
        </p:nvGraphicFramePr>
        <p:xfrm>
          <a:off x="2444750" y="1944688"/>
          <a:ext cx="7302500" cy="4191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845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4688D-04CC-7E5D-E52F-D8E3C0A64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3448"/>
            <a:ext cx="10515600" cy="1325563"/>
          </a:xfrm>
          <a:ln>
            <a:noFill/>
          </a:ln>
        </p:spPr>
        <p:txBody>
          <a:bodyPr/>
          <a:lstStyle/>
          <a:p>
            <a:r>
              <a:rPr lang="en-US" dirty="0"/>
              <a:t>Fed Funds Position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F8F90D-41E0-1A38-9F7E-4871B5CC4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2" r="5" b="5"/>
          <a:stretch/>
        </p:blipFill>
        <p:spPr>
          <a:xfrm>
            <a:off x="10408621" y="215504"/>
            <a:ext cx="1346708" cy="1333886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CBE48D0-2BCF-EE90-467E-136D65C1D8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5972570"/>
              </p:ext>
            </p:extLst>
          </p:nvPr>
        </p:nvGraphicFramePr>
        <p:xfrm>
          <a:off x="975360" y="1549390"/>
          <a:ext cx="8077200" cy="46786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47722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ECCD5-5F25-BEF3-524C-ACA783F46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44C48A3-D755-4C3B-850A-60923A5AF1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688544"/>
              </p:ext>
            </p:extLst>
          </p:nvPr>
        </p:nvGraphicFramePr>
        <p:xfrm>
          <a:off x="426720" y="1920735"/>
          <a:ext cx="5454651" cy="3443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160F4DD-B69B-45BB-8078-CD20F8DD30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9340745"/>
              </p:ext>
            </p:extLst>
          </p:nvPr>
        </p:nvGraphicFramePr>
        <p:xfrm>
          <a:off x="6217919" y="1920734"/>
          <a:ext cx="5454651" cy="3443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8FDF599-FFD3-68BC-6CEF-8DF29A08B9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2" r="5" b="5"/>
          <a:stretch/>
        </p:blipFill>
        <p:spPr>
          <a:xfrm>
            <a:off x="10444480" y="233434"/>
            <a:ext cx="1346708" cy="13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279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5A4D2-E98E-1A35-8AD2-A613E549B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BAE73B0-B19C-B943-36D1-9C090B327A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2085815"/>
              </p:ext>
            </p:extLst>
          </p:nvPr>
        </p:nvGraphicFramePr>
        <p:xfrm>
          <a:off x="416559" y="2014194"/>
          <a:ext cx="5496562" cy="3898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F54E260-EE70-BA63-80EB-CCE587ABAB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173404"/>
              </p:ext>
            </p:extLst>
          </p:nvPr>
        </p:nvGraphicFramePr>
        <p:xfrm>
          <a:off x="6278880" y="2014194"/>
          <a:ext cx="5398555" cy="3898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08669B1-FE44-418A-B5B0-0DE6021EB7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52" r="5" b="5"/>
          <a:stretch/>
        </p:blipFill>
        <p:spPr>
          <a:xfrm>
            <a:off x="10444480" y="233434"/>
            <a:ext cx="1346708" cy="13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41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A2A11-9CEA-B463-A92F-00224BE8C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Loan &amp; Deposit Growth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82421DB-C351-8AC1-41C6-E535B2B89A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9682190"/>
              </p:ext>
            </p:extLst>
          </p:nvPr>
        </p:nvGraphicFramePr>
        <p:xfrm>
          <a:off x="838200" y="1690688"/>
          <a:ext cx="7777480" cy="4910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EB911AB-22A5-DA86-8442-DA7FC03B08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2" r="5" b="5"/>
          <a:stretch/>
        </p:blipFill>
        <p:spPr>
          <a:xfrm>
            <a:off x="10408621" y="215504"/>
            <a:ext cx="1346708" cy="13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337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E554B-E9E4-357A-1FAB-2CE86AE6A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Trajectory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7D6990-2A7A-5D3D-282E-E22880D1DE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982832"/>
              </p:ext>
            </p:extLst>
          </p:nvPr>
        </p:nvGraphicFramePr>
        <p:xfrm>
          <a:off x="1120775" y="1825625"/>
          <a:ext cx="102330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A157479-BE00-7A53-57D3-B168A9DDC2D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52" r="5" b="5"/>
          <a:stretch/>
        </p:blipFill>
        <p:spPr>
          <a:xfrm>
            <a:off x="10444480" y="233434"/>
            <a:ext cx="1346708" cy="13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694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2DD20-2A8D-6822-2012-C75E1BA52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invest in Resolute Bank?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11612-223B-9D02-4574-9E9B268B3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10671188" cy="4524375"/>
          </a:xfrm>
        </p:spPr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en-US" b="0" i="0" u="none" strike="noStrike" dirty="0">
                <a:effectLst/>
              </a:rPr>
              <a:t>trong profitability and efficient operations. </a:t>
            </a:r>
          </a:p>
          <a:p>
            <a:pPr lvl="1"/>
            <a:r>
              <a:rPr lang="en-US" b="0" i="0" u="none" strike="noStrike" dirty="0">
                <a:effectLst/>
              </a:rPr>
              <a:t>With a Return on Assets (ROA) of 1.59% and an outstanding Return on Equity (ROE) of 23.17%, the bank demonstrates excellent financial performance and effective use of both assets and shareholder capital.</a:t>
            </a:r>
          </a:p>
          <a:p>
            <a:r>
              <a:rPr lang="en-US" b="0" i="0" u="none" strike="noStrike" dirty="0">
                <a:effectLst/>
              </a:rPr>
              <a:t>Maintained and ultimately increased shareholder dividend.  </a:t>
            </a:r>
          </a:p>
          <a:p>
            <a:pPr lvl="1"/>
            <a:r>
              <a:rPr lang="en-US" b="0" i="0" u="none" strike="noStrike" dirty="0">
                <a:effectLst/>
              </a:rPr>
              <a:t>In the last quarter we increased the dividend by 40%.  </a:t>
            </a:r>
          </a:p>
          <a:p>
            <a:r>
              <a:rPr lang="en-US" dirty="0"/>
              <a:t>S</a:t>
            </a:r>
            <a:r>
              <a:rPr lang="en-US" b="0" i="0" u="none" strike="noStrike" dirty="0">
                <a:effectLst/>
              </a:rPr>
              <a:t>olid financial foundation</a:t>
            </a:r>
            <a:endParaRPr lang="en-US" dirty="0"/>
          </a:p>
          <a:p>
            <a:pPr lvl="1"/>
            <a:r>
              <a:rPr lang="en-US" b="0" i="0" u="none" strike="noStrike" dirty="0">
                <a:effectLst/>
              </a:rPr>
              <a:t>Capital ratio of 9.96%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484323-B1ED-B8FA-5B79-D55FD51AD1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2" r="5" b="5"/>
          <a:stretch/>
        </p:blipFill>
        <p:spPr>
          <a:xfrm>
            <a:off x="10444480" y="233434"/>
            <a:ext cx="1346708" cy="13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037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691A-1348-C0F8-9624-6D6ADDF19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Invest?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74CADB4-F23E-04D4-C6F1-5248587B87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2847434"/>
              </p:ext>
            </p:extLst>
          </p:nvPr>
        </p:nvGraphicFramePr>
        <p:xfrm>
          <a:off x="919480" y="1690688"/>
          <a:ext cx="7889240" cy="4566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D0CBAFC-8EE0-3C01-87EE-261DC027B4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2" r="5" b="5"/>
          <a:stretch/>
        </p:blipFill>
        <p:spPr>
          <a:xfrm>
            <a:off x="10444480" y="233434"/>
            <a:ext cx="1346708" cy="13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57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8B451-D6E2-D1DA-1A77-443506502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743200"/>
            <a:ext cx="10058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Your bank for the next </a:t>
            </a:r>
            <a:r>
              <a:rPr lang="en-US" b="1" dirty="0"/>
              <a:t>100</a:t>
            </a:r>
            <a:r>
              <a:rPr lang="en-US" dirty="0"/>
              <a:t> years. </a:t>
            </a:r>
            <a:br>
              <a:rPr lang="en-US" dirty="0"/>
            </a:br>
            <a:r>
              <a:rPr lang="en-US" dirty="0"/>
              <a:t>Here today; Here tomorrow.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4DCBE8-78A8-FA5D-9FDB-06480268F3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2" r="5" b="5"/>
          <a:stretch/>
        </p:blipFill>
        <p:spPr>
          <a:xfrm>
            <a:off x="10444480" y="233434"/>
            <a:ext cx="1346708" cy="133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41652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3949939-2C9E-4399-80BE-3FEFB064CF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B7C465-BD8F-4B6A-8925-267AB00CDBA0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FC83A0-AB98-4659-ACD5-D2185007C703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118</TotalTime>
  <Words>423</Words>
  <Application>Microsoft Office PowerPoint</Application>
  <PresentationFormat>Widescreen</PresentationFormat>
  <Paragraphs>89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Corbel</vt:lpstr>
      <vt:lpstr>Depth</vt:lpstr>
      <vt:lpstr>Resilient.  Reliable.  Ready.</vt:lpstr>
      <vt:lpstr>About Us</vt:lpstr>
      <vt:lpstr>Focus Areas</vt:lpstr>
      <vt:lpstr>Goals</vt:lpstr>
      <vt:lpstr>Dec 31, 2029 vs. Dec 31, 2031</vt:lpstr>
      <vt:lpstr>Risk Management</vt:lpstr>
      <vt:lpstr>Regulatory Requirements</vt:lpstr>
      <vt:lpstr>Regulatory Requirement Continued</vt:lpstr>
      <vt:lpstr>Fed Funds Position </vt:lpstr>
      <vt:lpstr>Income</vt:lpstr>
      <vt:lpstr>Growth</vt:lpstr>
      <vt:lpstr>Loan &amp; Deposit Growth</vt:lpstr>
      <vt:lpstr>Forward Trajectory </vt:lpstr>
      <vt:lpstr>Why invest in Resolute Bank?</vt:lpstr>
      <vt:lpstr>Why Invest?</vt:lpstr>
      <vt:lpstr>Your bank for the next 100 years.  Here today; Here tomorrow.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Resilient.  Reliable.  Ready.</dc:title>
  <dc:creator>Carder Peck</dc:creator>
  <cp:lastModifiedBy>Ronald Best</cp:lastModifiedBy>
  <cp:revision>25</cp:revision>
  <dcterms:created xsi:type="dcterms:W3CDTF">2025-05-01T05:34:26Z</dcterms:created>
  <dcterms:modified xsi:type="dcterms:W3CDTF">2026-04-06T17:27:52Z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