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theme/themeOverride7.xml" ContentType="application/vnd.openxmlformats-officedocument.themeOverride+xml"/>
  <Override PartName="/ppt/charts/chart9.xml" ContentType="application/vnd.openxmlformats-officedocument.drawingml.chart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81" r:id="rId7"/>
    <p:sldId id="272" r:id="rId8"/>
    <p:sldId id="261" r:id="rId9"/>
    <p:sldId id="274" r:id="rId10"/>
    <p:sldId id="276" r:id="rId11"/>
    <p:sldId id="282" r:id="rId12"/>
    <p:sldId id="277" r:id="rId13"/>
    <p:sldId id="275" r:id="rId14"/>
    <p:sldId id="278" r:id="rId15"/>
    <p:sldId id="280" r:id="rId16"/>
    <p:sldId id="263" r:id="rId17"/>
    <p:sldId id="271" r:id="rId18"/>
  </p:sldIdLst>
  <p:sldSz cx="18288000" cy="10287000"/>
  <p:notesSz cx="6858000" cy="9144000"/>
  <p:embeddedFontLst>
    <p:embeddedFont>
      <p:font typeface="Poppins" panose="00000500000000000000" pitchFamily="2" charset="0"/>
      <p:regular r:id="rId19"/>
    </p:embeddedFont>
    <p:embeddedFont>
      <p:font typeface="TT Norms" panose="020B0604020202020204" charset="0"/>
      <p:regular r:id="rId20"/>
    </p:embeddedFont>
    <p:embeddedFont>
      <p:font typeface="TT Norms Bold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403D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1234" y="2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6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7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5719670704412116E-2"/>
          <c:y val="4.9865855482249595E-2"/>
          <c:w val="0.92843796937889156"/>
          <c:h val="0.80821102674919465"/>
        </c:manualLayout>
      </c:layout>
      <c:lineChart>
        <c:grouping val="standard"/>
        <c:varyColors val="0"/>
        <c:ser>
          <c:idx val="0"/>
          <c:order val="0"/>
          <c:tx>
            <c:strRef>
              <c:f>'Chart Data'!$F$16</c:f>
              <c:strCache>
                <c:ptCount val="1"/>
                <c:pt idx="0">
                  <c:v>Bank 5</c:v>
                </c:pt>
              </c:strCache>
            </c:strRef>
          </c:tx>
          <c:spPr>
            <a:ln w="44450">
              <a:solidFill>
                <a:schemeClr val="accent3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'Chart Data'!$A$17:$A$25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Data'!$F$17:$F$25</c:f>
              <c:numCache>
                <c:formatCode>0.0</c:formatCode>
                <c:ptCount val="9"/>
                <c:pt idx="0">
                  <c:v>781.09299999999996</c:v>
                </c:pt>
                <c:pt idx="1">
                  <c:v>856.4</c:v>
                </c:pt>
                <c:pt idx="2">
                  <c:v>856</c:v>
                </c:pt>
                <c:pt idx="3">
                  <c:v>846.8</c:v>
                </c:pt>
                <c:pt idx="4">
                  <c:v>866.4</c:v>
                </c:pt>
                <c:pt idx="5">
                  <c:v>879.1</c:v>
                </c:pt>
                <c:pt idx="6">
                  <c:v>896.6</c:v>
                </c:pt>
                <c:pt idx="7">
                  <c:v>919.3</c:v>
                </c:pt>
                <c:pt idx="8">
                  <c:v>932.8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6F-44ED-A578-E04BDB2C0719}"/>
            </c:ext>
          </c:extLst>
        </c:ser>
        <c:ser>
          <c:idx val="1"/>
          <c:order val="1"/>
          <c:tx>
            <c:strRef>
              <c:f>'Chart Data'!$G$16</c:f>
              <c:strCache>
                <c:ptCount val="1"/>
                <c:pt idx="0">
                  <c:v>Average</c:v>
                </c:pt>
              </c:strCache>
            </c:strRef>
          </c:tx>
          <c:spPr>
            <a:ln>
              <a:solidFill>
                <a:schemeClr val="tx1"/>
              </a:solidFill>
              <a:prstDash val="sysDash"/>
            </a:ln>
          </c:spPr>
          <c:marker>
            <c:symbol val="none"/>
          </c:marker>
          <c:cat>
            <c:strRef>
              <c:f>'Chart Data'!$A$17:$A$25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Data'!$G$17:$G$25</c:f>
              <c:numCache>
                <c:formatCode>0.0</c:formatCode>
                <c:ptCount val="9"/>
                <c:pt idx="0">
                  <c:v>781.09299999999996</c:v>
                </c:pt>
                <c:pt idx="1">
                  <c:v>810.84999999999991</c:v>
                </c:pt>
                <c:pt idx="2">
                  <c:v>818.47499999999991</c:v>
                </c:pt>
                <c:pt idx="3">
                  <c:v>812.6</c:v>
                </c:pt>
                <c:pt idx="4">
                  <c:v>830.05000000000007</c:v>
                </c:pt>
                <c:pt idx="5">
                  <c:v>850.3</c:v>
                </c:pt>
                <c:pt idx="6">
                  <c:v>871.25</c:v>
                </c:pt>
                <c:pt idx="7">
                  <c:v>884.7</c:v>
                </c:pt>
                <c:pt idx="8">
                  <c:v>907.35000000000014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6F-44ED-A578-E04BDB2C07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433504"/>
        <c:axId val="235433896"/>
      </c:lineChart>
      <c:catAx>
        <c:axId val="2354335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35433896"/>
        <c:crosses val="autoZero"/>
        <c:auto val="1"/>
        <c:lblAlgn val="ctr"/>
        <c:lblOffset val="100"/>
        <c:noMultiLvlLbl val="0"/>
      </c:catAx>
      <c:valAx>
        <c:axId val="235433896"/>
        <c:scaling>
          <c:orientation val="minMax"/>
          <c:min val="760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235433504"/>
        <c:crosses val="autoZero"/>
        <c:crossBetween val="midCat"/>
      </c:valAx>
    </c:plotArea>
    <c:legend>
      <c:legendPos val="b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'Chart Data'!$F$29</c:f>
              <c:strCache>
                <c:ptCount val="1"/>
                <c:pt idx="0">
                  <c:v>Bank 5</c:v>
                </c:pt>
              </c:strCache>
            </c:strRef>
          </c:tx>
          <c:spPr>
            <a:ln w="44450">
              <a:solidFill>
                <a:srgbClr val="9BBB59">
                  <a:lumMod val="50000"/>
                </a:srgbClr>
              </a:solidFill>
              <a:prstDash val="solid"/>
            </a:ln>
          </c:spPr>
          <c:marker>
            <c:symbol val="none"/>
          </c:marker>
          <c:cat>
            <c:strRef>
              <c:f>'Chart Data'!$A$30:$A$38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Data'!$F$30:$F$38</c:f>
              <c:numCache>
                <c:formatCode>0.0</c:formatCode>
                <c:ptCount val="9"/>
                <c:pt idx="0">
                  <c:v>634.13300000000004</c:v>
                </c:pt>
                <c:pt idx="1">
                  <c:v>648.29999999999995</c:v>
                </c:pt>
                <c:pt idx="2">
                  <c:v>661.1</c:v>
                </c:pt>
                <c:pt idx="3">
                  <c:v>680</c:v>
                </c:pt>
                <c:pt idx="4">
                  <c:v>697.6</c:v>
                </c:pt>
                <c:pt idx="5">
                  <c:v>722.1</c:v>
                </c:pt>
                <c:pt idx="6">
                  <c:v>742.4</c:v>
                </c:pt>
                <c:pt idx="7">
                  <c:v>758.2</c:v>
                </c:pt>
                <c:pt idx="8">
                  <c:v>791.4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0A-4600-9308-D92A63B79313}"/>
            </c:ext>
          </c:extLst>
        </c:ser>
        <c:ser>
          <c:idx val="1"/>
          <c:order val="1"/>
          <c:tx>
            <c:strRef>
              <c:f>'Chart Data'!$G$29</c:f>
              <c:strCache>
                <c:ptCount val="1"/>
                <c:pt idx="0">
                  <c:v>Average</c:v>
                </c:pt>
              </c:strCache>
            </c:strRef>
          </c:tx>
          <c:spPr>
            <a:ln>
              <a:solidFill>
                <a:sysClr val="windowText" lastClr="000000"/>
              </a:solidFill>
              <a:prstDash val="sysDash"/>
            </a:ln>
          </c:spPr>
          <c:marker>
            <c:symbol val="none"/>
          </c:marker>
          <c:cat>
            <c:strRef>
              <c:f>'Chart Data'!$A$30:$A$38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Data'!$G$30:$G$38</c:f>
              <c:numCache>
                <c:formatCode>0.0</c:formatCode>
                <c:ptCount val="9"/>
                <c:pt idx="0">
                  <c:v>634.13300000000004</c:v>
                </c:pt>
                <c:pt idx="1">
                  <c:v>653.625</c:v>
                </c:pt>
                <c:pt idx="2">
                  <c:v>673.75</c:v>
                </c:pt>
                <c:pt idx="3">
                  <c:v>703.97500000000002</c:v>
                </c:pt>
                <c:pt idx="4">
                  <c:v>720.95</c:v>
                </c:pt>
                <c:pt idx="5">
                  <c:v>736.625</c:v>
                </c:pt>
                <c:pt idx="6">
                  <c:v>753.82499999999993</c:v>
                </c:pt>
                <c:pt idx="7">
                  <c:v>769.65000000000009</c:v>
                </c:pt>
                <c:pt idx="8">
                  <c:v>793.24999999999989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0A-4600-9308-D92A63B793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434680"/>
        <c:axId val="494413952"/>
      </c:lineChart>
      <c:catAx>
        <c:axId val="2354346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94413952"/>
        <c:crosses val="autoZero"/>
        <c:auto val="1"/>
        <c:lblAlgn val="ctr"/>
        <c:lblOffset val="100"/>
        <c:noMultiLvlLbl val="0"/>
      </c:catAx>
      <c:valAx>
        <c:axId val="494413952"/>
        <c:scaling>
          <c:orientation val="minMax"/>
          <c:max val="850"/>
          <c:min val="620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23543468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6360914793805512E-2"/>
          <c:y val="3.8943190556479455E-2"/>
          <c:w val="0.91341678341586308"/>
          <c:h val="0.88207075053939554"/>
        </c:manualLayout>
      </c:layout>
      <c:lineChart>
        <c:grouping val="standard"/>
        <c:varyColors val="0"/>
        <c:ser>
          <c:idx val="0"/>
          <c:order val="0"/>
          <c:tx>
            <c:strRef>
              <c:f>'Chart Data'!$F$70</c:f>
              <c:strCache>
                <c:ptCount val="1"/>
                <c:pt idx="0">
                  <c:v>Bank 5</c:v>
                </c:pt>
              </c:strCache>
            </c:strRef>
          </c:tx>
          <c:spPr>
            <a:ln w="44450">
              <a:solidFill>
                <a:schemeClr val="accent3">
                  <a:lumMod val="50000"/>
                </a:schemeClr>
              </a:solidFill>
            </a:ln>
          </c:spPr>
          <c:marker>
            <c:symbol val="none"/>
          </c:marker>
          <c:val>
            <c:numRef>
              <c:f>'Chart Data'!$F$71:$F$79</c:f>
              <c:numCache>
                <c:formatCode>0.00%</c:formatCode>
                <c:ptCount val="9"/>
                <c:pt idx="0">
                  <c:v>0.93589999999999995</c:v>
                </c:pt>
                <c:pt idx="1">
                  <c:v>1.0081</c:v>
                </c:pt>
                <c:pt idx="2">
                  <c:v>0.98120000000000007</c:v>
                </c:pt>
                <c:pt idx="3">
                  <c:v>0.95369999999999999</c:v>
                </c:pt>
                <c:pt idx="4">
                  <c:v>0.93370000000000009</c:v>
                </c:pt>
                <c:pt idx="5">
                  <c:v>0.92099999999999993</c:v>
                </c:pt>
                <c:pt idx="6">
                  <c:v>0.95420000000000005</c:v>
                </c:pt>
                <c:pt idx="7">
                  <c:v>0.96689999999999998</c:v>
                </c:pt>
                <c:pt idx="8">
                  <c:v>0.9376000000000001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'Chart Data'!$A$71:$A$79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0-9332-48A8-BF2C-ADFF709B3A60}"/>
            </c:ext>
          </c:extLst>
        </c:ser>
        <c:ser>
          <c:idx val="1"/>
          <c:order val="1"/>
          <c:tx>
            <c:strRef>
              <c:f>'Chart Data'!$G$70</c:f>
              <c:strCache>
                <c:ptCount val="1"/>
                <c:pt idx="0">
                  <c:v>Average</c:v>
                </c:pt>
              </c:strCache>
            </c:strRef>
          </c:tx>
          <c:spPr>
            <a:ln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c:spPr>
          <c:marker>
            <c:symbol val="none"/>
          </c:marker>
          <c:val>
            <c:numRef>
              <c:f>'Chart Data'!$G$71:$G$79</c:f>
              <c:numCache>
                <c:formatCode>0.00%</c:formatCode>
                <c:ptCount val="9"/>
                <c:pt idx="0">
                  <c:v>0.93589999999999995</c:v>
                </c:pt>
                <c:pt idx="1">
                  <c:v>0.97757499999999997</c:v>
                </c:pt>
                <c:pt idx="2">
                  <c:v>0.95110000000000006</c:v>
                </c:pt>
                <c:pt idx="3">
                  <c:v>0.89952500000000013</c:v>
                </c:pt>
                <c:pt idx="4">
                  <c:v>0.89307499999999995</c:v>
                </c:pt>
                <c:pt idx="5">
                  <c:v>0.90809999999999991</c:v>
                </c:pt>
                <c:pt idx="6">
                  <c:v>0.91500000000000004</c:v>
                </c:pt>
                <c:pt idx="7">
                  <c:v>0.90575000000000006</c:v>
                </c:pt>
                <c:pt idx="8">
                  <c:v>0.90382499999999999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'Chart Data'!$A$71:$A$79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1-9332-48A8-BF2C-ADFF709B3A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261960"/>
        <c:axId val="494262352"/>
        <c:extLst>
          <c:ext xmlns:c15="http://schemas.microsoft.com/office/drawing/2012/chart" uri="{02D57815-91ED-43cb-92C2-25804820EDAC}">
            <c15:filteredLine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'Chart Data'!$G$70</c15:sqref>
                        </c15:formulaRef>
                      </c:ext>
                    </c:extLst>
                    <c:strCache>
                      <c:ptCount val="1"/>
                      <c:pt idx="0">
                        <c:v>Average</c:v>
                      </c:pt>
                    </c:strCache>
                  </c:strRef>
                </c:tx>
                <c:marker>
                  <c:symbol val="none"/>
                </c:marker>
                <c:val>
                  <c:numRef>
                    <c:extLst>
                      <c:ext uri="{02D57815-91ED-43cb-92C2-25804820EDAC}">
                        <c15:formulaRef>
                          <c15:sqref>'Chart Data'!$G$71:$G$79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0.93589999999999995</c:v>
                      </c:pt>
                      <c:pt idx="1">
                        <c:v>0.97757499999999997</c:v>
                      </c:pt>
                      <c:pt idx="2">
                        <c:v>0.95110000000000006</c:v>
                      </c:pt>
                      <c:pt idx="3">
                        <c:v>0.89952500000000013</c:v>
                      </c:pt>
                      <c:pt idx="4">
                        <c:v>0.89307499999999995</c:v>
                      </c:pt>
                      <c:pt idx="5">
                        <c:v>0.90809999999999991</c:v>
                      </c:pt>
                      <c:pt idx="6">
                        <c:v>0.91500000000000004</c:v>
                      </c:pt>
                      <c:pt idx="7">
                        <c:v>0.90575000000000006</c:v>
                      </c:pt>
                      <c:pt idx="8">
                        <c:v>0.90382499999999999</c:v>
                      </c:pt>
                    </c:numCache>
                  </c:numRef>
                </c:val>
                <c:smooth val="0"/>
                <c:extLst>
                  <c:ext uri="{02D57815-91ED-43cb-92C2-25804820EDAC}">
                    <c15:filteredCategoryTitle>
                      <c15:cat>
                        <c:strRef>
                          <c:extLst>
                            <c:ext uri="{02D57815-91ED-43cb-92C2-25804820EDAC}">
                              <c15:formulaRef>
                                <c15:sqref>'Chart Data'!$A$71:$A$79</c15:sqref>
                              </c15:formulaRef>
                            </c:ext>
                          </c:extLst>
                          <c:strCache>
                            <c:ptCount val="9"/>
                            <c:pt idx="0">
                              <c:v>Q4/29</c:v>
                            </c:pt>
                            <c:pt idx="1">
                              <c:v>Q1/30</c:v>
                            </c:pt>
                            <c:pt idx="2">
                              <c:v>Q2/30</c:v>
                            </c:pt>
                            <c:pt idx="3">
                              <c:v>Q3/30</c:v>
                            </c:pt>
                            <c:pt idx="4">
                              <c:v>Q4/30</c:v>
                            </c:pt>
                            <c:pt idx="5">
                              <c:v>Q1/31</c:v>
                            </c:pt>
                            <c:pt idx="6">
                              <c:v>Q2/31</c:v>
                            </c:pt>
                            <c:pt idx="7">
                              <c:v>Q3/31</c:v>
                            </c:pt>
                            <c:pt idx="8">
                              <c:v>Q4/31</c:v>
                            </c:pt>
                          </c:strCache>
                        </c:strRef>
                      </c15:cat>
                    </c15:filteredCategoryTitle>
                  </c:ext>
                  <c:ext xmlns:c16="http://schemas.microsoft.com/office/drawing/2014/chart" uri="{C3380CC4-5D6E-409C-BE32-E72D297353CC}">
                    <c16:uniqueId val="{00000002-9332-48A8-BF2C-ADFF709B3A60}"/>
                  </c:ext>
                </c:extLst>
              </c15:ser>
            </c15:filteredLineSeries>
          </c:ext>
        </c:extLst>
      </c:lineChart>
      <c:catAx>
        <c:axId val="4942619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94262352"/>
        <c:crosses val="autoZero"/>
        <c:auto val="1"/>
        <c:lblAlgn val="ctr"/>
        <c:lblOffset val="100"/>
        <c:noMultiLvlLbl val="0"/>
      </c:catAx>
      <c:valAx>
        <c:axId val="494262352"/>
        <c:scaling>
          <c:orientation val="minMax"/>
          <c:max val="1.04"/>
          <c:min val="0.82000000000000006"/>
        </c:scaling>
        <c:delete val="0"/>
        <c:axPos val="l"/>
        <c:majorGridlines/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494261960"/>
        <c:crosses val="autoZero"/>
        <c:crossBetween val="midCat"/>
      </c:valAx>
    </c:plotArea>
    <c:legend>
      <c:legendPos val="b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'Chart Data'!$F$96</c:f>
              <c:strCache>
                <c:ptCount val="1"/>
                <c:pt idx="0">
                  <c:v>Bank 5</c:v>
                </c:pt>
              </c:strCache>
            </c:strRef>
          </c:tx>
          <c:spPr>
            <a:ln w="44450">
              <a:solidFill>
                <a:schemeClr val="accent3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'Chart Data'!$A$97:$A$105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Data'!$F$97:$F$105</c:f>
              <c:numCache>
                <c:formatCode>0.00%</c:formatCode>
                <c:ptCount val="9"/>
                <c:pt idx="0">
                  <c:v>3.2399999999999998E-2</c:v>
                </c:pt>
                <c:pt idx="1">
                  <c:v>3.1899999999999998E-2</c:v>
                </c:pt>
                <c:pt idx="2">
                  <c:v>3.2199999999999999E-2</c:v>
                </c:pt>
                <c:pt idx="3">
                  <c:v>3.4200000000000001E-2</c:v>
                </c:pt>
                <c:pt idx="4">
                  <c:v>3.7200000000000004E-2</c:v>
                </c:pt>
                <c:pt idx="5">
                  <c:v>4.2800000000000005E-2</c:v>
                </c:pt>
                <c:pt idx="6">
                  <c:v>4.9200000000000001E-2</c:v>
                </c:pt>
                <c:pt idx="7">
                  <c:v>5.1200000000000002E-2</c:v>
                </c:pt>
                <c:pt idx="8">
                  <c:v>5.3399999999999996E-2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9F-4930-839D-C80B74E412A6}"/>
            </c:ext>
          </c:extLst>
        </c:ser>
        <c:ser>
          <c:idx val="1"/>
          <c:order val="1"/>
          <c:tx>
            <c:strRef>
              <c:f>'Chart Data'!$G$96</c:f>
              <c:strCache>
                <c:ptCount val="1"/>
                <c:pt idx="0">
                  <c:v>Average</c:v>
                </c:pt>
              </c:strCache>
            </c:strRef>
          </c:tx>
          <c:spPr>
            <a:ln>
              <a:solidFill>
                <a:schemeClr val="tx1"/>
              </a:solidFill>
              <a:prstDash val="sysDash"/>
            </a:ln>
          </c:spPr>
          <c:marker>
            <c:symbol val="none"/>
          </c:marker>
          <c:cat>
            <c:strRef>
              <c:f>'Chart Data'!$A$97:$A$105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Data'!$G$97:$G$105</c:f>
              <c:numCache>
                <c:formatCode>0.00%</c:formatCode>
                <c:ptCount val="9"/>
                <c:pt idx="0">
                  <c:v>3.2399999999999998E-2</c:v>
                </c:pt>
                <c:pt idx="1">
                  <c:v>3.4725000000000006E-2</c:v>
                </c:pt>
                <c:pt idx="2">
                  <c:v>3.4525E-2</c:v>
                </c:pt>
                <c:pt idx="3">
                  <c:v>3.5875000000000004E-2</c:v>
                </c:pt>
                <c:pt idx="4">
                  <c:v>3.9074999999999999E-2</c:v>
                </c:pt>
                <c:pt idx="5">
                  <c:v>4.4600000000000001E-2</c:v>
                </c:pt>
                <c:pt idx="6">
                  <c:v>4.7274999999999998E-2</c:v>
                </c:pt>
                <c:pt idx="7">
                  <c:v>4.9474999999999998E-2</c:v>
                </c:pt>
                <c:pt idx="8">
                  <c:v>5.3850000000000002E-2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9F-4930-839D-C80B74E412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263136"/>
        <c:axId val="494263528"/>
      </c:lineChart>
      <c:catAx>
        <c:axId val="494263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94263528"/>
        <c:crosses val="autoZero"/>
        <c:auto val="1"/>
        <c:lblAlgn val="ctr"/>
        <c:lblOffset val="100"/>
        <c:noMultiLvlLbl val="0"/>
      </c:catAx>
      <c:valAx>
        <c:axId val="494263528"/>
        <c:scaling>
          <c:orientation val="minMax"/>
          <c:min val="3.0000000000000006E-2"/>
        </c:scaling>
        <c:delete val="0"/>
        <c:axPos val="l"/>
        <c:majorGridlines/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494263136"/>
        <c:crosses val="autoZero"/>
        <c:crossBetween val="midCat"/>
      </c:valAx>
    </c:plotArea>
    <c:legend>
      <c:legendPos val="b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'Chart Data'!$B$198:$B$199</c:f>
              <c:strCache>
                <c:ptCount val="2"/>
                <c:pt idx="0">
                  <c:v>Net Income</c:v>
                </c:pt>
                <c:pt idx="1">
                  <c:v>Bank 5</c:v>
                </c:pt>
              </c:strCache>
            </c:strRef>
          </c:tx>
          <c:spPr>
            <a:solidFill>
              <a:srgbClr val="23403D"/>
            </a:solidFill>
            <a:ln>
              <a:solidFill>
                <a:schemeClr val="accent3">
                  <a:lumMod val="50000"/>
                </a:schemeClr>
              </a:solidFill>
            </a:ln>
            <a:effectLst/>
          </c:spPr>
          <c:invertIfNegative val="0"/>
          <c:cat>
            <c:strRef>
              <c:f>'Chart Data'!$A$200:$A$202</c:f>
              <c:strCache>
                <c:ptCount val="3"/>
                <c:pt idx="0">
                  <c:v>Q4/29</c:v>
                </c:pt>
                <c:pt idx="1">
                  <c:v>Q4/30</c:v>
                </c:pt>
                <c:pt idx="2">
                  <c:v>Q4/31</c:v>
                </c:pt>
              </c:strCache>
            </c:strRef>
          </c:cat>
          <c:val>
            <c:numRef>
              <c:f>'Chart Data'!$B$200:$B$202</c:f>
              <c:numCache>
                <c:formatCode>#,##0</c:formatCode>
                <c:ptCount val="3"/>
                <c:pt idx="0">
                  <c:v>45800</c:v>
                </c:pt>
                <c:pt idx="1">
                  <c:v>1172000</c:v>
                </c:pt>
                <c:pt idx="2">
                  <c:v>3512000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F3-4386-9CDE-E152023DC7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6032920"/>
        <c:axId val="656027880"/>
      </c:barChart>
      <c:catAx>
        <c:axId val="656032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6027880"/>
        <c:crosses val="autoZero"/>
        <c:auto val="1"/>
        <c:lblAlgn val="ctr"/>
        <c:lblOffset val="100"/>
        <c:noMultiLvlLbl val="0"/>
      </c:catAx>
      <c:valAx>
        <c:axId val="65602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6032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4773865072421498E-2"/>
          <c:y val="2.3764165581753118E-2"/>
          <c:w val="0.86347453096140758"/>
          <c:h val="0.7753905688778272"/>
        </c:manualLayout>
      </c:layout>
      <c:lineChart>
        <c:grouping val="standard"/>
        <c:varyColors val="0"/>
        <c:ser>
          <c:idx val="0"/>
          <c:order val="0"/>
          <c:tx>
            <c:strRef>
              <c:f>'Chart Data'!$F$135</c:f>
              <c:strCache>
                <c:ptCount val="1"/>
                <c:pt idx="0">
                  <c:v>Bank 5</c:v>
                </c:pt>
              </c:strCache>
            </c:strRef>
          </c:tx>
          <c:spPr>
            <a:ln w="44450">
              <a:solidFill>
                <a:schemeClr val="accent3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'Chart Data'!$A$136:$A$144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Data'!$F$136:$F$144</c:f>
              <c:numCache>
                <c:formatCode>0.00%</c:formatCode>
                <c:ptCount val="9"/>
                <c:pt idx="0">
                  <c:v>3.85E-2</c:v>
                </c:pt>
                <c:pt idx="1">
                  <c:v>8.9700000000000002E-2</c:v>
                </c:pt>
                <c:pt idx="2">
                  <c:v>0.10769999999999999</c:v>
                </c:pt>
                <c:pt idx="3">
                  <c:v>9.5500000000000002E-2</c:v>
                </c:pt>
                <c:pt idx="4">
                  <c:v>8.3299999999999999E-2</c:v>
                </c:pt>
                <c:pt idx="5">
                  <c:v>0.13949999999999999</c:v>
                </c:pt>
                <c:pt idx="6">
                  <c:v>0.18010000000000001</c:v>
                </c:pt>
                <c:pt idx="7">
                  <c:v>0.21870000000000001</c:v>
                </c:pt>
                <c:pt idx="8">
                  <c:v>0.21179999999999999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49-4EEE-B3A6-238628F8776B}"/>
            </c:ext>
          </c:extLst>
        </c:ser>
        <c:ser>
          <c:idx val="1"/>
          <c:order val="1"/>
          <c:tx>
            <c:strRef>
              <c:f>'Chart Data'!$G$135</c:f>
              <c:strCache>
                <c:ptCount val="1"/>
                <c:pt idx="0">
                  <c:v>Average</c:v>
                </c:pt>
              </c:strCache>
            </c:strRef>
          </c:tx>
          <c:spPr>
            <a:ln>
              <a:solidFill>
                <a:schemeClr val="tx1"/>
              </a:solidFill>
              <a:prstDash val="sysDash"/>
            </a:ln>
          </c:spPr>
          <c:marker>
            <c:symbol val="none"/>
          </c:marker>
          <c:cat>
            <c:strRef>
              <c:f>'Chart Data'!$A$136:$A$144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Data'!$G$136:$G$144</c:f>
              <c:numCache>
                <c:formatCode>0.00%</c:formatCode>
                <c:ptCount val="9"/>
                <c:pt idx="0">
                  <c:v>3.85E-2</c:v>
                </c:pt>
                <c:pt idx="1">
                  <c:v>7.9000000000000001E-2</c:v>
                </c:pt>
                <c:pt idx="2">
                  <c:v>7.0925000000000002E-2</c:v>
                </c:pt>
                <c:pt idx="3">
                  <c:v>8.4350000000000008E-2</c:v>
                </c:pt>
                <c:pt idx="4">
                  <c:v>9.3524999999999997E-2</c:v>
                </c:pt>
                <c:pt idx="5">
                  <c:v>0.15842499999999998</c:v>
                </c:pt>
                <c:pt idx="6">
                  <c:v>0.187525</c:v>
                </c:pt>
                <c:pt idx="7">
                  <c:v>0.2011</c:v>
                </c:pt>
                <c:pt idx="8">
                  <c:v>0.23162500000000003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49-4EEE-B3A6-238628F877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264704"/>
        <c:axId val="494265096"/>
      </c:lineChart>
      <c:catAx>
        <c:axId val="4942647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94265096"/>
        <c:crosses val="autoZero"/>
        <c:auto val="1"/>
        <c:lblAlgn val="ctr"/>
        <c:lblOffset val="100"/>
        <c:noMultiLvlLbl val="0"/>
      </c:catAx>
      <c:valAx>
        <c:axId val="494265096"/>
        <c:scaling>
          <c:orientation val="minMax"/>
          <c:min val="2.0000000000000004E-2"/>
        </c:scaling>
        <c:delete val="0"/>
        <c:axPos val="l"/>
        <c:majorGridlines/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494264704"/>
        <c:crosses val="autoZero"/>
        <c:crossBetween val="midCat"/>
      </c:valAx>
      <c:spPr>
        <a:effectLst>
          <a:softEdge rad="0"/>
        </a:effectLst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"/>
          <c:y val="0.8666117210449652"/>
          <c:w val="0.16967021483425682"/>
          <c:h val="4.6916010498687662E-2"/>
        </c:manualLayout>
      </c:layout>
      <c:overlay val="1"/>
      <c:spPr>
        <a:ln>
          <a:noFill/>
          <a:round/>
        </a:ln>
        <a:effectLst/>
      </c:spPr>
      <c:txPr>
        <a:bodyPr rot="0" anchor="t" anchorCtr="1"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3824730242053072E-2"/>
          <c:y val="2.5083260425780112E-2"/>
          <c:w val="0.87996082432040601"/>
          <c:h val="0.78352623441016089"/>
        </c:manualLayout>
      </c:layout>
      <c:lineChart>
        <c:grouping val="standard"/>
        <c:varyColors val="0"/>
        <c:ser>
          <c:idx val="0"/>
          <c:order val="0"/>
          <c:tx>
            <c:strRef>
              <c:f>'Chart Data'!$F$122</c:f>
              <c:strCache>
                <c:ptCount val="1"/>
                <c:pt idx="0">
                  <c:v>Bank 5</c:v>
                </c:pt>
              </c:strCache>
            </c:strRef>
          </c:tx>
          <c:spPr>
            <a:ln w="44450">
              <a:solidFill>
                <a:schemeClr val="accent3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'Chart Data'!$A$123:$A$131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Data'!$F$123:$F$131</c:f>
              <c:numCache>
                <c:formatCode>0.00%</c:formatCode>
                <c:ptCount val="9"/>
                <c:pt idx="0">
                  <c:v>2.3999999999999998E-3</c:v>
                </c:pt>
                <c:pt idx="1">
                  <c:v>5.1000000000000004E-3</c:v>
                </c:pt>
                <c:pt idx="2">
                  <c:v>6.3E-3</c:v>
                </c:pt>
                <c:pt idx="3">
                  <c:v>5.6999999999999993E-3</c:v>
                </c:pt>
                <c:pt idx="4">
                  <c:v>5.5000000000000005E-3</c:v>
                </c:pt>
                <c:pt idx="5">
                  <c:v>9.1999999999999998E-3</c:v>
                </c:pt>
                <c:pt idx="6">
                  <c:v>1.24E-2</c:v>
                </c:pt>
                <c:pt idx="7">
                  <c:v>1.5300000000000001E-2</c:v>
                </c:pt>
                <c:pt idx="8">
                  <c:v>1.52E-2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D3-4401-A932-DDCD58DDE3EC}"/>
            </c:ext>
          </c:extLst>
        </c:ser>
        <c:ser>
          <c:idx val="1"/>
          <c:order val="1"/>
          <c:tx>
            <c:strRef>
              <c:f>'Chart Data'!$G$122</c:f>
              <c:strCache>
                <c:ptCount val="1"/>
                <c:pt idx="0">
                  <c:v>Average</c:v>
                </c:pt>
              </c:strCache>
            </c:strRef>
          </c:tx>
          <c:spPr>
            <a:ln>
              <a:solidFill>
                <a:schemeClr val="tx1"/>
              </a:solidFill>
              <a:prstDash val="sysDash"/>
            </a:ln>
          </c:spPr>
          <c:marker>
            <c:symbol val="none"/>
          </c:marker>
          <c:cat>
            <c:strRef>
              <c:f>'Chart Data'!$A$123:$A$131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Data'!$G$123:$G$131</c:f>
              <c:numCache>
                <c:formatCode>0.00%</c:formatCode>
                <c:ptCount val="9"/>
                <c:pt idx="0">
                  <c:v>2.3999999999999998E-3</c:v>
                </c:pt>
                <c:pt idx="1">
                  <c:v>4.7750000000000006E-3</c:v>
                </c:pt>
                <c:pt idx="2">
                  <c:v>4.3E-3</c:v>
                </c:pt>
                <c:pt idx="3">
                  <c:v>5.1250000000000002E-3</c:v>
                </c:pt>
                <c:pt idx="4">
                  <c:v>5.7499999999999999E-3</c:v>
                </c:pt>
                <c:pt idx="5">
                  <c:v>1.005E-2</c:v>
                </c:pt>
                <c:pt idx="6">
                  <c:v>1.2150000000000001E-2</c:v>
                </c:pt>
                <c:pt idx="7">
                  <c:v>1.3224999999999999E-2</c:v>
                </c:pt>
                <c:pt idx="8">
                  <c:v>1.5625E-2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D3-4401-A932-DDCD58DDE3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416304"/>
        <c:axId val="494415912"/>
      </c:lineChart>
      <c:catAx>
        <c:axId val="4944163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94415912"/>
        <c:crosses val="autoZero"/>
        <c:auto val="1"/>
        <c:lblAlgn val="ctr"/>
        <c:lblOffset val="100"/>
        <c:noMultiLvlLbl val="0"/>
      </c:catAx>
      <c:valAx>
        <c:axId val="494415912"/>
        <c:scaling>
          <c:orientation val="minMax"/>
          <c:min val="0"/>
        </c:scaling>
        <c:delete val="0"/>
        <c:axPos val="l"/>
        <c:majorGridlines/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494416304"/>
        <c:crosses val="autoZero"/>
        <c:crossBetween val="midCat"/>
      </c:valAx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8182430072810718"/>
          <c:y val="0.86870225908067022"/>
          <c:w val="0.17121863059140716"/>
          <c:h val="8.266165842431826E-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'Chart Data'!$F$161</c:f>
              <c:strCache>
                <c:ptCount val="1"/>
                <c:pt idx="0">
                  <c:v>Bank 5</c:v>
                </c:pt>
              </c:strCache>
            </c:strRef>
          </c:tx>
          <c:spPr>
            <a:ln w="44450">
              <a:solidFill>
                <a:schemeClr val="accent3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'Chart Data'!$A$162:$A$170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Data'!$F$162:$F$170</c:f>
              <c:numCache>
                <c:formatCode>0.00%</c:formatCode>
                <c:ptCount val="9"/>
                <c:pt idx="0">
                  <c:v>9.0899999999999995E-2</c:v>
                </c:pt>
                <c:pt idx="1">
                  <c:v>8.4400000000000003E-2</c:v>
                </c:pt>
                <c:pt idx="2">
                  <c:v>8.6699999999999999E-2</c:v>
                </c:pt>
                <c:pt idx="3">
                  <c:v>8.8999999999999996E-2</c:v>
                </c:pt>
                <c:pt idx="4">
                  <c:v>9.6500000000000002E-2</c:v>
                </c:pt>
                <c:pt idx="5">
                  <c:v>9.9199999999999997E-2</c:v>
                </c:pt>
                <c:pt idx="6">
                  <c:v>9.9500000000000005E-2</c:v>
                </c:pt>
                <c:pt idx="7">
                  <c:v>0.1023</c:v>
                </c:pt>
                <c:pt idx="8">
                  <c:v>0.1048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87-4B83-A03A-C0330F2ACF67}"/>
            </c:ext>
          </c:extLst>
        </c:ser>
        <c:ser>
          <c:idx val="1"/>
          <c:order val="1"/>
          <c:tx>
            <c:strRef>
              <c:f>'Chart Data'!$G$161</c:f>
              <c:strCache>
                <c:ptCount val="1"/>
                <c:pt idx="0">
                  <c:v>Average</c:v>
                </c:pt>
              </c:strCache>
            </c:strRef>
          </c:tx>
          <c:spPr>
            <a:ln>
              <a:solidFill>
                <a:schemeClr val="tx1"/>
              </a:solidFill>
              <a:prstDash val="sysDash"/>
            </a:ln>
          </c:spPr>
          <c:marker>
            <c:symbol val="none"/>
          </c:marker>
          <c:cat>
            <c:strRef>
              <c:f>'Chart Data'!$A$162:$A$170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Data'!$G$162:$G$170</c:f>
              <c:numCache>
                <c:formatCode>0.00%</c:formatCode>
                <c:ptCount val="9"/>
                <c:pt idx="0">
                  <c:v>9.0899999999999995E-2</c:v>
                </c:pt>
                <c:pt idx="1">
                  <c:v>8.887500000000001E-2</c:v>
                </c:pt>
                <c:pt idx="2">
                  <c:v>8.9825000000000002E-2</c:v>
                </c:pt>
                <c:pt idx="3">
                  <c:v>9.1850000000000001E-2</c:v>
                </c:pt>
                <c:pt idx="4">
                  <c:v>9.1550000000000006E-2</c:v>
                </c:pt>
                <c:pt idx="5">
                  <c:v>9.3399999999999997E-2</c:v>
                </c:pt>
                <c:pt idx="6">
                  <c:v>9.3924999999999995E-2</c:v>
                </c:pt>
                <c:pt idx="7">
                  <c:v>9.6300000000000011E-2</c:v>
                </c:pt>
                <c:pt idx="8">
                  <c:v>9.7324999999999995E-2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687-4B83-A03A-C0330F2ACF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261960"/>
        <c:axId val="494262352"/>
      </c:lineChart>
      <c:catAx>
        <c:axId val="4942619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94262352"/>
        <c:crosses val="autoZero"/>
        <c:auto val="1"/>
        <c:lblAlgn val="ctr"/>
        <c:lblOffset val="100"/>
        <c:noMultiLvlLbl val="0"/>
      </c:catAx>
      <c:valAx>
        <c:axId val="494262352"/>
        <c:scaling>
          <c:orientation val="minMax"/>
          <c:max val="0.10400000000000001"/>
          <c:min val="7.8000000000000014E-2"/>
        </c:scaling>
        <c:delete val="0"/>
        <c:axPos val="l"/>
        <c:majorGridlines/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494261960"/>
        <c:crosses val="autoZero"/>
        <c:crossBetween val="midCat"/>
      </c:valAx>
    </c:plotArea>
    <c:legend>
      <c:legendPos val="b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5618241762342311E-2"/>
          <c:y val="1.3046646380352403E-2"/>
          <c:w val="0.92859672951312777"/>
          <c:h val="0.88189070757207055"/>
        </c:manualLayout>
      </c:layout>
      <c:lineChart>
        <c:grouping val="standard"/>
        <c:varyColors val="0"/>
        <c:ser>
          <c:idx val="0"/>
          <c:order val="0"/>
          <c:tx>
            <c:strRef>
              <c:f>'Chart Data'!$F$148</c:f>
              <c:strCache>
                <c:ptCount val="1"/>
                <c:pt idx="0">
                  <c:v>Bank 5</c:v>
                </c:pt>
              </c:strCache>
            </c:strRef>
          </c:tx>
          <c:spPr>
            <a:ln w="44450">
              <a:solidFill>
                <a:schemeClr val="accent3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'Chart Data'!$A$149:$A$157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Data'!$F$149:$F$157</c:f>
              <c:numCache>
                <c:formatCode>0.00</c:formatCode>
                <c:ptCount val="9"/>
                <c:pt idx="0">
                  <c:v>17.72</c:v>
                </c:pt>
                <c:pt idx="1">
                  <c:v>16.5</c:v>
                </c:pt>
                <c:pt idx="2">
                  <c:v>22.97</c:v>
                </c:pt>
                <c:pt idx="3">
                  <c:v>24.79</c:v>
                </c:pt>
                <c:pt idx="4">
                  <c:v>24.01</c:v>
                </c:pt>
                <c:pt idx="5">
                  <c:v>27.86</c:v>
                </c:pt>
                <c:pt idx="6">
                  <c:v>35.340000000000003</c:v>
                </c:pt>
                <c:pt idx="7">
                  <c:v>39.090000000000003</c:v>
                </c:pt>
                <c:pt idx="8">
                  <c:v>42.32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5E-4124-8F9B-264D0978AEE9}"/>
            </c:ext>
          </c:extLst>
        </c:ser>
        <c:ser>
          <c:idx val="1"/>
          <c:order val="1"/>
          <c:tx>
            <c:strRef>
              <c:f>'Chart Data'!$G$148</c:f>
              <c:strCache>
                <c:ptCount val="1"/>
                <c:pt idx="0">
                  <c:v>Average</c:v>
                </c:pt>
              </c:strCache>
            </c:strRef>
          </c:tx>
          <c:spPr>
            <a:ln>
              <a:solidFill>
                <a:schemeClr val="tx1"/>
              </a:solidFill>
              <a:prstDash val="sysDash"/>
            </a:ln>
          </c:spPr>
          <c:marker>
            <c:symbol val="none"/>
          </c:marker>
          <c:cat>
            <c:strRef>
              <c:f>'Chart Data'!$A$149:$A$157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Data'!$G$149:$G$157</c:f>
              <c:numCache>
                <c:formatCode>0.00</c:formatCode>
                <c:ptCount val="9"/>
                <c:pt idx="0">
                  <c:v>17.72</c:v>
                </c:pt>
                <c:pt idx="1">
                  <c:v>17.419999999999998</c:v>
                </c:pt>
                <c:pt idx="2">
                  <c:v>20.18</c:v>
                </c:pt>
                <c:pt idx="3">
                  <c:v>21.324999999999999</c:v>
                </c:pt>
                <c:pt idx="4">
                  <c:v>23.285000000000004</c:v>
                </c:pt>
                <c:pt idx="5">
                  <c:v>28.325000000000003</c:v>
                </c:pt>
                <c:pt idx="6">
                  <c:v>34.357500000000002</c:v>
                </c:pt>
                <c:pt idx="7">
                  <c:v>38.252499999999998</c:v>
                </c:pt>
                <c:pt idx="8">
                  <c:v>41.255000000000003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5E-4124-8F9B-264D0978AE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835584"/>
        <c:axId val="494835976"/>
      </c:lineChart>
      <c:catAx>
        <c:axId val="4948355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94835976"/>
        <c:crossesAt val="10"/>
        <c:auto val="1"/>
        <c:lblAlgn val="ctr"/>
        <c:lblOffset val="100"/>
        <c:noMultiLvlLbl val="0"/>
      </c:catAx>
      <c:valAx>
        <c:axId val="494835976"/>
        <c:scaling>
          <c:orientation val="minMax"/>
          <c:min val="14"/>
        </c:scaling>
        <c:delete val="0"/>
        <c:axPos val="l"/>
        <c:majorGridlines/>
        <c:numFmt formatCode="0.00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494835584"/>
        <c:crosses val="autoZero"/>
        <c:crossBetween val="midCat"/>
      </c:valAx>
    </c:plotArea>
    <c:legend>
      <c:legendPos val="b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8.svg"/><Relationship Id="rId7" Type="http://schemas.openxmlformats.org/officeDocument/2006/relationships/image" Target="../media/image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sv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4.sv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0.svg"/><Relationship Id="rId7" Type="http://schemas.openxmlformats.org/officeDocument/2006/relationships/image" Target="../media/image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10" Type="http://schemas.openxmlformats.org/officeDocument/2006/relationships/image" Target="../media/image18.jpeg"/><Relationship Id="rId4" Type="http://schemas.openxmlformats.org/officeDocument/2006/relationships/image" Target="../media/image2.svg"/><Relationship Id="rId9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19.jpeg"/><Relationship Id="rId7" Type="http://schemas.openxmlformats.org/officeDocument/2006/relationships/image" Target="../media/image2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Relationship Id="rId9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0.svg"/><Relationship Id="rId7" Type="http://schemas.openxmlformats.org/officeDocument/2006/relationships/image" Target="../media/image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10" Type="http://schemas.openxmlformats.org/officeDocument/2006/relationships/image" Target="../media/image18.jpeg"/><Relationship Id="rId4" Type="http://schemas.openxmlformats.org/officeDocument/2006/relationships/image" Target="../media/image2.svg"/><Relationship Id="rId9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0.svg"/><Relationship Id="rId7" Type="http://schemas.openxmlformats.org/officeDocument/2006/relationships/image" Target="../media/image13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3.svg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10.svg"/><Relationship Id="rId7" Type="http://schemas.openxmlformats.org/officeDocument/2006/relationships/image" Target="../media/image13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3.svg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svg"/><Relationship Id="rId7" Type="http://schemas.openxmlformats.org/officeDocument/2006/relationships/image" Target="../media/image1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Relationship Id="rId9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svg"/><Relationship Id="rId7" Type="http://schemas.openxmlformats.org/officeDocument/2006/relationships/image" Target="../media/image1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Relationship Id="rId9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10.svg"/><Relationship Id="rId7" Type="http://schemas.openxmlformats.org/officeDocument/2006/relationships/image" Target="../media/image13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3.svg"/><Relationship Id="rId4" Type="http://schemas.openxmlformats.org/officeDocument/2006/relationships/image" Target="../media/image11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svg"/><Relationship Id="rId7" Type="http://schemas.openxmlformats.org/officeDocument/2006/relationships/image" Target="../media/image1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11.svg"/><Relationship Id="rId10" Type="http://schemas.openxmlformats.org/officeDocument/2006/relationships/chart" Target="../charts/chart7.xml"/><Relationship Id="rId4" Type="http://schemas.openxmlformats.org/officeDocument/2006/relationships/image" Target="../media/image10.svg"/><Relationship Id="rId9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svg"/><Relationship Id="rId7" Type="http://schemas.openxmlformats.org/officeDocument/2006/relationships/image" Target="../media/image1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Relationship Id="rId9" Type="http://schemas.openxmlformats.org/officeDocument/2006/relationships/chart" Target="../charts/chart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10.svg"/><Relationship Id="rId7" Type="http://schemas.openxmlformats.org/officeDocument/2006/relationships/image" Target="../media/image13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3.svg"/><Relationship Id="rId4" Type="http://schemas.openxmlformats.org/officeDocument/2006/relationships/image" Target="../media/image11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4.svg"/><Relationship Id="rId4" Type="http://schemas.openxmlformats.org/officeDocument/2006/relationships/image" Target="../media/image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28.sv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0.sv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334500" y="-443877"/>
            <a:ext cx="13168026" cy="11316273"/>
            <a:chOff x="0" y="0"/>
            <a:chExt cx="812800" cy="698500"/>
          </a:xfrm>
        </p:grpSpPr>
        <p:sp>
          <p:nvSpPr>
            <p:cNvPr id="4" name="Freeform 4"/>
            <p:cNvSpPr/>
            <p:nvPr/>
          </p:nvSpPr>
          <p:spPr>
            <a:xfrm>
              <a:off x="3387" y="0"/>
              <a:ext cx="806026" cy="698500"/>
            </a:xfrm>
            <a:custGeom>
              <a:avLst/>
              <a:gdLst/>
              <a:ahLst/>
              <a:cxnLst/>
              <a:rect l="l" t="t" r="r" b="b"/>
              <a:pathLst>
                <a:path w="806026" h="698500">
                  <a:moveTo>
                    <a:pt x="800543" y="364495"/>
                  </a:moveTo>
                  <a:lnTo>
                    <a:pt x="615083" y="683255"/>
                  </a:lnTo>
                  <a:cubicBezTo>
                    <a:pt x="609591" y="692693"/>
                    <a:pt x="599495" y="698500"/>
                    <a:pt x="588575" y="698500"/>
                  </a:cubicBezTo>
                  <a:lnTo>
                    <a:pt x="217451" y="698500"/>
                  </a:lnTo>
                  <a:cubicBezTo>
                    <a:pt x="206531" y="698500"/>
                    <a:pt x="196435" y="692693"/>
                    <a:pt x="190943" y="683255"/>
                  </a:cubicBezTo>
                  <a:lnTo>
                    <a:pt x="5483" y="364495"/>
                  </a:lnTo>
                  <a:cubicBezTo>
                    <a:pt x="0" y="355071"/>
                    <a:pt x="0" y="343429"/>
                    <a:pt x="5483" y="334005"/>
                  </a:cubicBezTo>
                  <a:lnTo>
                    <a:pt x="190943" y="15245"/>
                  </a:lnTo>
                  <a:cubicBezTo>
                    <a:pt x="196435" y="5807"/>
                    <a:pt x="206531" y="0"/>
                    <a:pt x="217451" y="0"/>
                  </a:cubicBezTo>
                  <a:lnTo>
                    <a:pt x="588575" y="0"/>
                  </a:lnTo>
                  <a:cubicBezTo>
                    <a:pt x="599495" y="0"/>
                    <a:pt x="609591" y="5807"/>
                    <a:pt x="615083" y="15245"/>
                  </a:cubicBezTo>
                  <a:lnTo>
                    <a:pt x="800543" y="334005"/>
                  </a:lnTo>
                  <a:cubicBezTo>
                    <a:pt x="806026" y="343429"/>
                    <a:pt x="806026" y="355071"/>
                    <a:pt x="800543" y="364495"/>
                  </a:cubicBezTo>
                  <a:close/>
                </a:path>
              </a:pathLst>
            </a:custGeom>
            <a:solidFill>
              <a:srgbClr val="2340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14300" y="-66675"/>
              <a:ext cx="584200" cy="765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886950" y="-2642796"/>
            <a:ext cx="13708112" cy="11783448"/>
            <a:chOff x="0" y="0"/>
            <a:chExt cx="812800" cy="698680"/>
          </a:xfrm>
        </p:grpSpPr>
        <p:sp>
          <p:nvSpPr>
            <p:cNvPr id="7" name="Freeform 7"/>
            <p:cNvSpPr/>
            <p:nvPr/>
          </p:nvSpPr>
          <p:spPr>
            <a:xfrm>
              <a:off x="3253" y="0"/>
              <a:ext cx="806295" cy="698680"/>
            </a:xfrm>
            <a:custGeom>
              <a:avLst/>
              <a:gdLst/>
              <a:ahLst/>
              <a:cxnLst/>
              <a:rect l="l" t="t" r="r" b="b"/>
              <a:pathLst>
                <a:path w="806295" h="698680">
                  <a:moveTo>
                    <a:pt x="801028" y="363986"/>
                  </a:moveTo>
                  <a:lnTo>
                    <a:pt x="614866" y="684035"/>
                  </a:lnTo>
                  <a:cubicBezTo>
                    <a:pt x="609592" y="693102"/>
                    <a:pt x="599894" y="698680"/>
                    <a:pt x="589404" y="698680"/>
                  </a:cubicBezTo>
                  <a:lnTo>
                    <a:pt x="216890" y="698680"/>
                  </a:lnTo>
                  <a:cubicBezTo>
                    <a:pt x="206400" y="698680"/>
                    <a:pt x="196702" y="693102"/>
                    <a:pt x="191428" y="684035"/>
                  </a:cubicBezTo>
                  <a:lnTo>
                    <a:pt x="5266" y="363986"/>
                  </a:lnTo>
                  <a:cubicBezTo>
                    <a:pt x="0" y="354932"/>
                    <a:pt x="0" y="343748"/>
                    <a:pt x="5266" y="334694"/>
                  </a:cubicBezTo>
                  <a:lnTo>
                    <a:pt x="191428" y="14646"/>
                  </a:lnTo>
                  <a:cubicBezTo>
                    <a:pt x="196702" y="5578"/>
                    <a:pt x="206400" y="0"/>
                    <a:pt x="216890" y="0"/>
                  </a:cubicBezTo>
                  <a:lnTo>
                    <a:pt x="589404" y="0"/>
                  </a:lnTo>
                  <a:cubicBezTo>
                    <a:pt x="599894" y="0"/>
                    <a:pt x="609592" y="5578"/>
                    <a:pt x="614866" y="14646"/>
                  </a:cubicBezTo>
                  <a:lnTo>
                    <a:pt x="801028" y="334694"/>
                  </a:lnTo>
                  <a:cubicBezTo>
                    <a:pt x="806294" y="343748"/>
                    <a:pt x="806294" y="354932"/>
                    <a:pt x="801028" y="363986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4300" y="-66675"/>
              <a:ext cx="584200" cy="765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3349299" y="-2840784"/>
            <a:ext cx="5114374" cy="4395165"/>
            <a:chOff x="0" y="0"/>
            <a:chExt cx="812800" cy="698500"/>
          </a:xfrm>
        </p:grpSpPr>
        <p:sp>
          <p:nvSpPr>
            <p:cNvPr id="10" name="Freeform 10"/>
            <p:cNvSpPr/>
            <p:nvPr/>
          </p:nvSpPr>
          <p:spPr>
            <a:xfrm>
              <a:off x="4360" y="0"/>
              <a:ext cx="804080" cy="698500"/>
            </a:xfrm>
            <a:custGeom>
              <a:avLst/>
              <a:gdLst/>
              <a:ahLst/>
              <a:cxnLst/>
              <a:rect l="l" t="t" r="r" b="b"/>
              <a:pathLst>
                <a:path w="804080" h="698500">
                  <a:moveTo>
                    <a:pt x="797021" y="368876"/>
                  </a:moveTo>
                  <a:lnTo>
                    <a:pt x="616659" y="678874"/>
                  </a:lnTo>
                  <a:cubicBezTo>
                    <a:pt x="609589" y="691025"/>
                    <a:pt x="596592" y="698500"/>
                    <a:pt x="582534" y="698500"/>
                  </a:cubicBezTo>
                  <a:lnTo>
                    <a:pt x="221546" y="698500"/>
                  </a:lnTo>
                  <a:cubicBezTo>
                    <a:pt x="207488" y="698500"/>
                    <a:pt x="194491" y="691025"/>
                    <a:pt x="187421" y="678874"/>
                  </a:cubicBezTo>
                  <a:lnTo>
                    <a:pt x="7059" y="368876"/>
                  </a:lnTo>
                  <a:cubicBezTo>
                    <a:pt x="0" y="356744"/>
                    <a:pt x="0" y="341756"/>
                    <a:pt x="7059" y="329624"/>
                  </a:cubicBezTo>
                  <a:lnTo>
                    <a:pt x="187421" y="19626"/>
                  </a:lnTo>
                  <a:cubicBezTo>
                    <a:pt x="194491" y="7475"/>
                    <a:pt x="207488" y="0"/>
                    <a:pt x="221546" y="0"/>
                  </a:cubicBezTo>
                  <a:lnTo>
                    <a:pt x="582534" y="0"/>
                  </a:lnTo>
                  <a:cubicBezTo>
                    <a:pt x="596592" y="0"/>
                    <a:pt x="609589" y="7475"/>
                    <a:pt x="616659" y="19626"/>
                  </a:cubicBezTo>
                  <a:lnTo>
                    <a:pt x="797021" y="329624"/>
                  </a:lnTo>
                  <a:cubicBezTo>
                    <a:pt x="804080" y="341756"/>
                    <a:pt x="804080" y="356744"/>
                    <a:pt x="797021" y="368876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4300" y="-66675"/>
              <a:ext cx="584200" cy="765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781393" y="7918934"/>
            <a:ext cx="4883744" cy="4273276"/>
            <a:chOff x="0" y="0"/>
            <a:chExt cx="812800" cy="711200"/>
          </a:xfrm>
        </p:grpSpPr>
        <p:sp>
          <p:nvSpPr>
            <p:cNvPr id="13" name="Freeform 13"/>
            <p:cNvSpPr/>
            <p:nvPr/>
          </p:nvSpPr>
          <p:spPr>
            <a:xfrm>
              <a:off x="24952" y="36798"/>
              <a:ext cx="762896" cy="674402"/>
            </a:xfrm>
            <a:custGeom>
              <a:avLst/>
              <a:gdLst/>
              <a:ahLst/>
              <a:cxnLst/>
              <a:rect l="l" t="t" r="r" b="b"/>
              <a:pathLst>
                <a:path w="762896" h="674402">
                  <a:moveTo>
                    <a:pt x="412908" y="18257"/>
                  </a:moveTo>
                  <a:lnTo>
                    <a:pt x="756388" y="619347"/>
                  </a:lnTo>
                  <a:cubicBezTo>
                    <a:pt x="762896" y="630736"/>
                    <a:pt x="762849" y="644728"/>
                    <a:pt x="756265" y="656074"/>
                  </a:cubicBezTo>
                  <a:cubicBezTo>
                    <a:pt x="749681" y="667419"/>
                    <a:pt x="737556" y="674402"/>
                    <a:pt x="724438" y="674402"/>
                  </a:cubicBezTo>
                  <a:lnTo>
                    <a:pt x="38458" y="674402"/>
                  </a:lnTo>
                  <a:cubicBezTo>
                    <a:pt x="25340" y="674402"/>
                    <a:pt x="13215" y="667419"/>
                    <a:pt x="6631" y="656074"/>
                  </a:cubicBezTo>
                  <a:cubicBezTo>
                    <a:pt x="47" y="644728"/>
                    <a:pt x="0" y="630736"/>
                    <a:pt x="6508" y="619347"/>
                  </a:cubicBezTo>
                  <a:lnTo>
                    <a:pt x="349988" y="18257"/>
                  </a:lnTo>
                  <a:cubicBezTo>
                    <a:pt x="356439" y="6967"/>
                    <a:pt x="368445" y="0"/>
                    <a:pt x="381448" y="0"/>
                  </a:cubicBezTo>
                  <a:cubicBezTo>
                    <a:pt x="394451" y="0"/>
                    <a:pt x="406457" y="6967"/>
                    <a:pt x="412908" y="18257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5185256" y="9686925"/>
            <a:ext cx="3111500" cy="1221264"/>
          </a:xfrm>
          <a:custGeom>
            <a:avLst/>
            <a:gdLst/>
            <a:ahLst/>
            <a:cxnLst/>
            <a:rect l="l" t="t" r="r" b="b"/>
            <a:pathLst>
              <a:path w="3111500" h="1221264">
                <a:moveTo>
                  <a:pt x="0" y="0"/>
                </a:moveTo>
                <a:lnTo>
                  <a:pt x="3111500" y="0"/>
                </a:lnTo>
                <a:lnTo>
                  <a:pt x="3111500" y="1221263"/>
                </a:lnTo>
                <a:lnTo>
                  <a:pt x="0" y="12212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 rot="-10800000">
            <a:off x="9733712" y="-1378656"/>
            <a:ext cx="3352042" cy="2933037"/>
            <a:chOff x="0" y="0"/>
            <a:chExt cx="812800" cy="711200"/>
          </a:xfrm>
        </p:grpSpPr>
        <p:sp>
          <p:nvSpPr>
            <p:cNvPr id="17" name="Freeform 17"/>
            <p:cNvSpPr/>
            <p:nvPr/>
          </p:nvSpPr>
          <p:spPr>
            <a:xfrm>
              <a:off x="27265" y="40210"/>
              <a:ext cx="758270" cy="670990"/>
            </a:xfrm>
            <a:custGeom>
              <a:avLst/>
              <a:gdLst/>
              <a:ahLst/>
              <a:cxnLst/>
              <a:rect l="l" t="t" r="r" b="b"/>
              <a:pathLst>
                <a:path w="758270" h="670990">
                  <a:moveTo>
                    <a:pt x="413512" y="19949"/>
                  </a:moveTo>
                  <a:lnTo>
                    <a:pt x="751158" y="610831"/>
                  </a:lnTo>
                  <a:cubicBezTo>
                    <a:pt x="758270" y="623276"/>
                    <a:pt x="758219" y="638565"/>
                    <a:pt x="751024" y="650963"/>
                  </a:cubicBezTo>
                  <a:cubicBezTo>
                    <a:pt x="743830" y="663360"/>
                    <a:pt x="730580" y="670990"/>
                    <a:pt x="716247" y="670990"/>
                  </a:cubicBezTo>
                  <a:lnTo>
                    <a:pt x="42023" y="670990"/>
                  </a:lnTo>
                  <a:cubicBezTo>
                    <a:pt x="27690" y="670990"/>
                    <a:pt x="14440" y="663360"/>
                    <a:pt x="7246" y="650963"/>
                  </a:cubicBezTo>
                  <a:cubicBezTo>
                    <a:pt x="51" y="638565"/>
                    <a:pt x="0" y="623276"/>
                    <a:pt x="7112" y="610831"/>
                  </a:cubicBezTo>
                  <a:lnTo>
                    <a:pt x="344758" y="19949"/>
                  </a:lnTo>
                  <a:cubicBezTo>
                    <a:pt x="351808" y="7613"/>
                    <a:pt x="364927" y="0"/>
                    <a:pt x="379135" y="0"/>
                  </a:cubicBezTo>
                  <a:cubicBezTo>
                    <a:pt x="393343" y="0"/>
                    <a:pt x="406462" y="7613"/>
                    <a:pt x="413512" y="19949"/>
                  </a:cubicBezTo>
                  <a:close/>
                </a:path>
              </a:pathLst>
            </a:custGeom>
            <a:solidFill>
              <a:srgbClr val="23403D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368234" y="385226"/>
            <a:ext cx="899017" cy="732699"/>
          </a:xfrm>
          <a:custGeom>
            <a:avLst/>
            <a:gdLst/>
            <a:ahLst/>
            <a:cxnLst/>
            <a:rect l="l" t="t" r="r" b="b"/>
            <a:pathLst>
              <a:path w="899017" h="732699">
                <a:moveTo>
                  <a:pt x="0" y="0"/>
                </a:moveTo>
                <a:lnTo>
                  <a:pt x="899017" y="0"/>
                </a:lnTo>
                <a:lnTo>
                  <a:pt x="899017" y="732699"/>
                </a:lnTo>
                <a:lnTo>
                  <a:pt x="0" y="7326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5615187" y="-2501277"/>
            <a:ext cx="4656068" cy="4114800"/>
          </a:xfrm>
          <a:custGeom>
            <a:avLst/>
            <a:gdLst/>
            <a:ahLst/>
            <a:cxnLst/>
            <a:rect l="l" t="t" r="r" b="b"/>
            <a:pathLst>
              <a:path w="4656068" h="4114800">
                <a:moveTo>
                  <a:pt x="0" y="0"/>
                </a:moveTo>
                <a:lnTo>
                  <a:pt x="4656068" y="0"/>
                </a:lnTo>
                <a:lnTo>
                  <a:pt x="46560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5185256" y="-339102"/>
            <a:ext cx="3111500" cy="1221264"/>
          </a:xfrm>
          <a:custGeom>
            <a:avLst/>
            <a:gdLst/>
            <a:ahLst/>
            <a:cxnLst/>
            <a:rect l="l" t="t" r="r" b="b"/>
            <a:pathLst>
              <a:path w="3111500" h="1221264">
                <a:moveTo>
                  <a:pt x="0" y="0"/>
                </a:moveTo>
                <a:lnTo>
                  <a:pt x="3111500" y="0"/>
                </a:lnTo>
                <a:lnTo>
                  <a:pt x="3111500" y="1221264"/>
                </a:lnTo>
                <a:lnTo>
                  <a:pt x="0" y="12212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>
            <a:off x="9779036" y="882162"/>
            <a:ext cx="7486261" cy="6878003"/>
          </a:xfrm>
          <a:custGeom>
            <a:avLst/>
            <a:gdLst/>
            <a:ahLst/>
            <a:cxnLst/>
            <a:rect l="l" t="t" r="r" b="b"/>
            <a:pathLst>
              <a:path w="7486261" h="6878003">
                <a:moveTo>
                  <a:pt x="0" y="0"/>
                </a:moveTo>
                <a:lnTo>
                  <a:pt x="7486261" y="0"/>
                </a:lnTo>
                <a:lnTo>
                  <a:pt x="7486261" y="6878002"/>
                </a:lnTo>
                <a:lnTo>
                  <a:pt x="0" y="6878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23" name="Group 23"/>
          <p:cNvGrpSpPr/>
          <p:nvPr/>
        </p:nvGrpSpPr>
        <p:grpSpPr>
          <a:xfrm>
            <a:off x="10046427" y="1287867"/>
            <a:ext cx="9137786" cy="7852785"/>
            <a:chOff x="0" y="0"/>
            <a:chExt cx="812800" cy="698500"/>
          </a:xfrm>
        </p:grpSpPr>
        <p:sp>
          <p:nvSpPr>
            <p:cNvPr id="24" name="Freeform 24"/>
            <p:cNvSpPr/>
            <p:nvPr/>
          </p:nvSpPr>
          <p:spPr>
            <a:xfrm>
              <a:off x="6508" y="0"/>
              <a:ext cx="799785" cy="698500"/>
            </a:xfrm>
            <a:custGeom>
              <a:avLst/>
              <a:gdLst/>
              <a:ahLst/>
              <a:cxnLst/>
              <a:rect l="l" t="t" r="r" b="b"/>
              <a:pathLst>
                <a:path w="799785" h="698500">
                  <a:moveTo>
                    <a:pt x="789249" y="378542"/>
                  </a:moveTo>
                  <a:lnTo>
                    <a:pt x="620135" y="669208"/>
                  </a:lnTo>
                  <a:cubicBezTo>
                    <a:pt x="609583" y="687343"/>
                    <a:pt x="590184" y="698500"/>
                    <a:pt x="569202" y="698500"/>
                  </a:cubicBezTo>
                  <a:lnTo>
                    <a:pt x="230582" y="698500"/>
                  </a:lnTo>
                  <a:cubicBezTo>
                    <a:pt x="209600" y="698500"/>
                    <a:pt x="190201" y="687343"/>
                    <a:pt x="179649" y="669208"/>
                  </a:cubicBezTo>
                  <a:lnTo>
                    <a:pt x="10535" y="378542"/>
                  </a:lnTo>
                  <a:cubicBezTo>
                    <a:pt x="0" y="360435"/>
                    <a:pt x="0" y="338065"/>
                    <a:pt x="10535" y="319958"/>
                  </a:cubicBezTo>
                  <a:lnTo>
                    <a:pt x="179649" y="29293"/>
                  </a:lnTo>
                  <a:cubicBezTo>
                    <a:pt x="190201" y="11157"/>
                    <a:pt x="209600" y="0"/>
                    <a:pt x="230582" y="0"/>
                  </a:cubicBezTo>
                  <a:lnTo>
                    <a:pt x="569202" y="0"/>
                  </a:lnTo>
                  <a:cubicBezTo>
                    <a:pt x="590184" y="0"/>
                    <a:pt x="609583" y="11157"/>
                    <a:pt x="620135" y="29293"/>
                  </a:cubicBezTo>
                  <a:lnTo>
                    <a:pt x="789249" y="319958"/>
                  </a:lnTo>
                  <a:cubicBezTo>
                    <a:pt x="799784" y="338065"/>
                    <a:pt x="799784" y="360435"/>
                    <a:pt x="789249" y="378542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14300" y="-66675"/>
              <a:ext cx="584200" cy="765175"/>
            </a:xfrm>
            <a:prstGeom prst="rect">
              <a:avLst/>
            </a:prstGeom>
          </p:spPr>
          <p:txBody>
            <a:bodyPr lIns="61771" tIns="61771" rIns="61771" bIns="61771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363840" y="1560644"/>
            <a:ext cx="10502693" cy="7307231"/>
            <a:chOff x="0" y="0"/>
            <a:chExt cx="1003955" cy="698500"/>
          </a:xfrm>
        </p:grpSpPr>
        <p:sp>
          <p:nvSpPr>
            <p:cNvPr id="27" name="Freeform 27"/>
            <p:cNvSpPr/>
            <p:nvPr/>
          </p:nvSpPr>
          <p:spPr>
            <a:xfrm>
              <a:off x="4246" y="0"/>
              <a:ext cx="995462" cy="698500"/>
            </a:xfrm>
            <a:custGeom>
              <a:avLst/>
              <a:gdLst/>
              <a:ahLst/>
              <a:cxnLst/>
              <a:rect l="l" t="t" r="r" b="b"/>
              <a:pathLst>
                <a:path w="995462" h="698500">
                  <a:moveTo>
                    <a:pt x="988588" y="368364"/>
                  </a:moveTo>
                  <a:lnTo>
                    <a:pt x="807630" y="679386"/>
                  </a:lnTo>
                  <a:cubicBezTo>
                    <a:pt x="800745" y="691220"/>
                    <a:pt x="788086" y="698500"/>
                    <a:pt x="774395" y="698500"/>
                  </a:cubicBezTo>
                  <a:lnTo>
                    <a:pt x="221068" y="698500"/>
                  </a:lnTo>
                  <a:cubicBezTo>
                    <a:pt x="207377" y="698500"/>
                    <a:pt x="194718" y="691220"/>
                    <a:pt x="187833" y="679386"/>
                  </a:cubicBezTo>
                  <a:lnTo>
                    <a:pt x="6875" y="368364"/>
                  </a:lnTo>
                  <a:cubicBezTo>
                    <a:pt x="0" y="356549"/>
                    <a:pt x="0" y="341951"/>
                    <a:pt x="6875" y="330136"/>
                  </a:cubicBezTo>
                  <a:lnTo>
                    <a:pt x="187833" y="19114"/>
                  </a:lnTo>
                  <a:cubicBezTo>
                    <a:pt x="194718" y="7280"/>
                    <a:pt x="207377" y="0"/>
                    <a:pt x="221068" y="0"/>
                  </a:cubicBezTo>
                  <a:lnTo>
                    <a:pt x="774395" y="0"/>
                  </a:lnTo>
                  <a:cubicBezTo>
                    <a:pt x="788086" y="0"/>
                    <a:pt x="800745" y="7280"/>
                    <a:pt x="807630" y="19114"/>
                  </a:cubicBezTo>
                  <a:lnTo>
                    <a:pt x="988588" y="330136"/>
                  </a:lnTo>
                  <a:cubicBezTo>
                    <a:pt x="995463" y="341951"/>
                    <a:pt x="995463" y="356549"/>
                    <a:pt x="988588" y="368364"/>
                  </a:cubicBezTo>
                  <a:close/>
                </a:path>
              </a:pathLst>
            </a:custGeom>
            <a:blipFill>
              <a:blip r:embed="rId7"/>
              <a:stretch>
                <a:fillRect l="-19370" r="-19370"/>
              </a:stretch>
            </a:blipFill>
            <a:ln w="2095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Freeform 28"/>
          <p:cNvSpPr/>
          <p:nvPr/>
        </p:nvSpPr>
        <p:spPr>
          <a:xfrm>
            <a:off x="-353679" y="882162"/>
            <a:ext cx="10956844" cy="8582825"/>
          </a:xfrm>
          <a:custGeom>
            <a:avLst/>
            <a:gdLst/>
            <a:ahLst/>
            <a:cxnLst/>
            <a:rect l="l" t="t" r="r" b="b"/>
            <a:pathLst>
              <a:path w="10956844" h="8582825">
                <a:moveTo>
                  <a:pt x="0" y="0"/>
                </a:moveTo>
                <a:lnTo>
                  <a:pt x="10956844" y="0"/>
                </a:lnTo>
                <a:lnTo>
                  <a:pt x="10956844" y="8582825"/>
                </a:lnTo>
                <a:lnTo>
                  <a:pt x="0" y="8582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3830" b="-13830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>
            <a:off x="-141960" y="2170520"/>
            <a:ext cx="21147006" cy="7269283"/>
          </a:xfrm>
          <a:custGeom>
            <a:avLst/>
            <a:gdLst/>
            <a:ahLst/>
            <a:cxnLst/>
            <a:rect l="l" t="t" r="r" b="b"/>
            <a:pathLst>
              <a:path w="21147006" h="7269283">
                <a:moveTo>
                  <a:pt x="21147006" y="0"/>
                </a:moveTo>
                <a:lnTo>
                  <a:pt x="0" y="0"/>
                </a:lnTo>
                <a:lnTo>
                  <a:pt x="0" y="7269283"/>
                </a:lnTo>
                <a:lnTo>
                  <a:pt x="21147006" y="7269283"/>
                </a:lnTo>
                <a:lnTo>
                  <a:pt x="21147006" y="0"/>
                </a:lnTo>
                <a:close/>
              </a:path>
            </a:pathLst>
          </a:custGeom>
          <a:blipFill>
            <a:blip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3620750" y="-1533177"/>
            <a:ext cx="5555395" cy="2218077"/>
            <a:chOff x="0" y="0"/>
            <a:chExt cx="890604" cy="355587"/>
          </a:xfrm>
        </p:grpSpPr>
        <p:sp>
          <p:nvSpPr>
            <p:cNvPr id="5" name="Freeform 5"/>
            <p:cNvSpPr/>
            <p:nvPr/>
          </p:nvSpPr>
          <p:spPr>
            <a:xfrm>
              <a:off x="10968" y="0"/>
              <a:ext cx="868668" cy="355587"/>
            </a:xfrm>
            <a:custGeom>
              <a:avLst/>
              <a:gdLst/>
              <a:ahLst/>
              <a:cxnLst/>
              <a:rect l="l" t="t" r="r" b="b"/>
              <a:pathLst>
                <a:path w="868668" h="355587">
                  <a:moveTo>
                    <a:pt x="648564" y="0"/>
                  </a:moveTo>
                  <a:lnTo>
                    <a:pt x="16904" y="0"/>
                  </a:lnTo>
                  <a:cubicBezTo>
                    <a:pt x="11138" y="0"/>
                    <a:pt x="5808" y="3069"/>
                    <a:pt x="2914" y="8056"/>
                  </a:cubicBezTo>
                  <a:cubicBezTo>
                    <a:pt x="20" y="13043"/>
                    <a:pt x="0" y="19193"/>
                    <a:pt x="2861" y="24199"/>
                  </a:cubicBezTo>
                  <a:lnTo>
                    <a:pt x="178403" y="331388"/>
                  </a:lnTo>
                  <a:cubicBezTo>
                    <a:pt x="186955" y="346352"/>
                    <a:pt x="202869" y="355587"/>
                    <a:pt x="220104" y="355587"/>
                  </a:cubicBezTo>
                  <a:lnTo>
                    <a:pt x="851764" y="355587"/>
                  </a:lnTo>
                  <a:cubicBezTo>
                    <a:pt x="857530" y="355587"/>
                    <a:pt x="862860" y="352518"/>
                    <a:pt x="865754" y="347531"/>
                  </a:cubicBezTo>
                  <a:cubicBezTo>
                    <a:pt x="868647" y="342544"/>
                    <a:pt x="868668" y="336394"/>
                    <a:pt x="865807" y="331388"/>
                  </a:cubicBezTo>
                  <a:lnTo>
                    <a:pt x="690265" y="24199"/>
                  </a:lnTo>
                  <a:cubicBezTo>
                    <a:pt x="681713" y="9235"/>
                    <a:pt x="665799" y="0"/>
                    <a:pt x="648564" y="0"/>
                  </a:cubicBezTo>
                  <a:close/>
                </a:path>
              </a:pathLst>
            </a:custGeom>
            <a:solidFill>
              <a:srgbClr val="2340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1600" y="-66675"/>
              <a:ext cx="687404" cy="422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2203448">
            <a:off x="16559554" y="-485845"/>
            <a:ext cx="1860169" cy="1904610"/>
          </a:xfrm>
          <a:custGeom>
            <a:avLst/>
            <a:gdLst/>
            <a:ahLst/>
            <a:cxnLst/>
            <a:rect l="l" t="t" r="r" b="b"/>
            <a:pathLst>
              <a:path w="1860169" h="1904610">
                <a:moveTo>
                  <a:pt x="0" y="0"/>
                </a:moveTo>
                <a:lnTo>
                  <a:pt x="1860168" y="0"/>
                </a:lnTo>
                <a:lnTo>
                  <a:pt x="1860168" y="1904609"/>
                </a:lnTo>
                <a:lnTo>
                  <a:pt x="0" y="19046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400000">
            <a:off x="17259300" y="7096804"/>
            <a:ext cx="2057400" cy="807530"/>
          </a:xfrm>
          <a:custGeom>
            <a:avLst/>
            <a:gdLst/>
            <a:ahLst/>
            <a:cxnLst/>
            <a:rect l="l" t="t" r="r" b="b"/>
            <a:pathLst>
              <a:path w="2057400" h="807530">
                <a:moveTo>
                  <a:pt x="0" y="0"/>
                </a:moveTo>
                <a:lnTo>
                  <a:pt x="2057400" y="0"/>
                </a:lnTo>
                <a:lnTo>
                  <a:pt x="2057400" y="807530"/>
                </a:lnTo>
                <a:lnTo>
                  <a:pt x="0" y="8075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-792112" y="9973203"/>
            <a:ext cx="17956546" cy="2418629"/>
          </a:xfrm>
          <a:custGeom>
            <a:avLst/>
            <a:gdLst/>
            <a:ahLst/>
            <a:cxnLst/>
            <a:rect l="l" t="t" r="r" b="b"/>
            <a:pathLst>
              <a:path w="17956546" h="2418629">
                <a:moveTo>
                  <a:pt x="0" y="0"/>
                </a:moveTo>
                <a:lnTo>
                  <a:pt x="17956546" y="0"/>
                </a:lnTo>
                <a:lnTo>
                  <a:pt x="17956546" y="2418629"/>
                </a:lnTo>
                <a:lnTo>
                  <a:pt x="0" y="24186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48373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-3349299" y="-2840784"/>
            <a:ext cx="5114374" cy="4395165"/>
            <a:chOff x="0" y="0"/>
            <a:chExt cx="812800" cy="698500"/>
          </a:xfrm>
        </p:grpSpPr>
        <p:sp>
          <p:nvSpPr>
            <p:cNvPr id="11" name="Freeform 11"/>
            <p:cNvSpPr/>
            <p:nvPr/>
          </p:nvSpPr>
          <p:spPr>
            <a:xfrm>
              <a:off x="4360" y="0"/>
              <a:ext cx="804080" cy="698500"/>
            </a:xfrm>
            <a:custGeom>
              <a:avLst/>
              <a:gdLst/>
              <a:ahLst/>
              <a:cxnLst/>
              <a:rect l="l" t="t" r="r" b="b"/>
              <a:pathLst>
                <a:path w="804080" h="698500">
                  <a:moveTo>
                    <a:pt x="797021" y="368876"/>
                  </a:moveTo>
                  <a:lnTo>
                    <a:pt x="616659" y="678874"/>
                  </a:lnTo>
                  <a:cubicBezTo>
                    <a:pt x="609589" y="691025"/>
                    <a:pt x="596592" y="698500"/>
                    <a:pt x="582534" y="698500"/>
                  </a:cubicBezTo>
                  <a:lnTo>
                    <a:pt x="221546" y="698500"/>
                  </a:lnTo>
                  <a:cubicBezTo>
                    <a:pt x="207488" y="698500"/>
                    <a:pt x="194491" y="691025"/>
                    <a:pt x="187421" y="678874"/>
                  </a:cubicBezTo>
                  <a:lnTo>
                    <a:pt x="7059" y="368876"/>
                  </a:lnTo>
                  <a:cubicBezTo>
                    <a:pt x="0" y="356744"/>
                    <a:pt x="0" y="341756"/>
                    <a:pt x="7059" y="329624"/>
                  </a:cubicBezTo>
                  <a:lnTo>
                    <a:pt x="187421" y="19626"/>
                  </a:lnTo>
                  <a:cubicBezTo>
                    <a:pt x="194491" y="7475"/>
                    <a:pt x="207488" y="0"/>
                    <a:pt x="221546" y="0"/>
                  </a:cubicBezTo>
                  <a:lnTo>
                    <a:pt x="582534" y="0"/>
                  </a:lnTo>
                  <a:cubicBezTo>
                    <a:pt x="596592" y="0"/>
                    <a:pt x="609589" y="7475"/>
                    <a:pt x="616659" y="19626"/>
                  </a:cubicBezTo>
                  <a:lnTo>
                    <a:pt x="797021" y="329624"/>
                  </a:lnTo>
                  <a:cubicBezTo>
                    <a:pt x="804080" y="341756"/>
                    <a:pt x="804080" y="356744"/>
                    <a:pt x="797021" y="368876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4300" y="-66675"/>
              <a:ext cx="584200" cy="765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368234" y="385226"/>
            <a:ext cx="899017" cy="732699"/>
          </a:xfrm>
          <a:custGeom>
            <a:avLst/>
            <a:gdLst/>
            <a:ahLst/>
            <a:cxnLst/>
            <a:rect l="l" t="t" r="r" b="b"/>
            <a:pathLst>
              <a:path w="899017" h="732699">
                <a:moveTo>
                  <a:pt x="0" y="0"/>
                </a:moveTo>
                <a:lnTo>
                  <a:pt x="899017" y="0"/>
                </a:lnTo>
                <a:lnTo>
                  <a:pt x="899017" y="732699"/>
                </a:lnTo>
                <a:lnTo>
                  <a:pt x="0" y="7326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8186161" y="-3719540"/>
            <a:ext cx="1992249" cy="4114800"/>
          </a:xfrm>
          <a:custGeom>
            <a:avLst/>
            <a:gdLst/>
            <a:ahLst/>
            <a:cxnLst/>
            <a:rect l="l" t="t" r="r" b="b"/>
            <a:pathLst>
              <a:path w="1992249" h="411480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5055521" y="8148269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5068156" h="3308887">
                <a:moveTo>
                  <a:pt x="0" y="0"/>
                </a:moveTo>
                <a:lnTo>
                  <a:pt x="5068156" y="0"/>
                </a:lnTo>
                <a:lnTo>
                  <a:pt x="5068156" y="3308887"/>
                </a:lnTo>
                <a:lnTo>
                  <a:pt x="0" y="330888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26584" b="-2658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3550799" y="2170520"/>
            <a:ext cx="12065000" cy="1090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19"/>
              </a:lnSpc>
            </a:pPr>
            <a:r>
              <a:rPr lang="en-US" sz="7099" b="1" u="sng" dirty="0">
                <a:solidFill>
                  <a:srgbClr val="23403D"/>
                </a:solidFill>
                <a:latin typeface="TT Norms Bold"/>
                <a:ea typeface="TT Norms Bold"/>
                <a:cs typeface="TT Norms Bold"/>
                <a:sym typeface="TT Norms Bold"/>
              </a:rPr>
              <a:t>OUR EXECUTIVE TEAM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738629" y="3428673"/>
            <a:ext cx="10887314" cy="804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99"/>
              </a:lnSpc>
            </a:pPr>
            <a:endParaRPr lang="en-US" sz="4399" b="1" spc="87" dirty="0">
              <a:solidFill>
                <a:srgbClr val="23403D"/>
              </a:solidFill>
              <a:latin typeface="TT Norms Bold"/>
              <a:ea typeface="TT Norms Bold"/>
              <a:cs typeface="TT Norms Bold"/>
              <a:sym typeface="TT Norms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3556382" y="2076877"/>
            <a:ext cx="21844382" cy="8857250"/>
            <a:chOff x="0" y="0"/>
            <a:chExt cx="1608132" cy="652050"/>
          </a:xfrm>
        </p:grpSpPr>
        <p:sp>
          <p:nvSpPr>
            <p:cNvPr id="4" name="Freeform 4"/>
            <p:cNvSpPr/>
            <p:nvPr/>
          </p:nvSpPr>
          <p:spPr>
            <a:xfrm>
              <a:off x="2423" y="0"/>
              <a:ext cx="1603286" cy="652050"/>
            </a:xfrm>
            <a:custGeom>
              <a:avLst/>
              <a:gdLst/>
              <a:ahLst/>
              <a:cxnLst/>
              <a:rect l="l" t="t" r="r" b="b"/>
              <a:pathLst>
                <a:path w="1603286" h="652050">
                  <a:moveTo>
                    <a:pt x="1391877" y="0"/>
                  </a:moveTo>
                  <a:lnTo>
                    <a:pt x="8209" y="0"/>
                  </a:lnTo>
                  <a:cubicBezTo>
                    <a:pt x="5722" y="0"/>
                    <a:pt x="3382" y="1183"/>
                    <a:pt x="1908" y="3187"/>
                  </a:cubicBezTo>
                  <a:cubicBezTo>
                    <a:pt x="434" y="5190"/>
                    <a:pt x="0" y="7776"/>
                    <a:pt x="740" y="10151"/>
                  </a:cubicBezTo>
                  <a:lnTo>
                    <a:pt x="197614" y="641899"/>
                  </a:lnTo>
                  <a:cubicBezTo>
                    <a:pt x="199495" y="647937"/>
                    <a:pt x="205085" y="652050"/>
                    <a:pt x="211409" y="652050"/>
                  </a:cubicBezTo>
                  <a:lnTo>
                    <a:pt x="1595077" y="652050"/>
                  </a:lnTo>
                  <a:cubicBezTo>
                    <a:pt x="1597565" y="652050"/>
                    <a:pt x="1599904" y="650867"/>
                    <a:pt x="1601378" y="648863"/>
                  </a:cubicBezTo>
                  <a:cubicBezTo>
                    <a:pt x="1602853" y="646860"/>
                    <a:pt x="1603286" y="644274"/>
                    <a:pt x="1602546" y="641899"/>
                  </a:cubicBezTo>
                  <a:lnTo>
                    <a:pt x="1405673" y="10151"/>
                  </a:lnTo>
                  <a:cubicBezTo>
                    <a:pt x="1403791" y="4113"/>
                    <a:pt x="1398201" y="0"/>
                    <a:pt x="1391877" y="0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1600" y="-66675"/>
              <a:ext cx="1404932" cy="7187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3349299" y="-2840784"/>
            <a:ext cx="5114374" cy="4395165"/>
            <a:chOff x="0" y="0"/>
            <a:chExt cx="812800" cy="698500"/>
          </a:xfrm>
        </p:grpSpPr>
        <p:sp>
          <p:nvSpPr>
            <p:cNvPr id="7" name="Freeform 7"/>
            <p:cNvSpPr/>
            <p:nvPr/>
          </p:nvSpPr>
          <p:spPr>
            <a:xfrm>
              <a:off x="4360" y="0"/>
              <a:ext cx="804080" cy="698500"/>
            </a:xfrm>
            <a:custGeom>
              <a:avLst/>
              <a:gdLst/>
              <a:ahLst/>
              <a:cxnLst/>
              <a:rect l="l" t="t" r="r" b="b"/>
              <a:pathLst>
                <a:path w="804080" h="698500">
                  <a:moveTo>
                    <a:pt x="797021" y="368876"/>
                  </a:moveTo>
                  <a:lnTo>
                    <a:pt x="616659" y="678874"/>
                  </a:lnTo>
                  <a:cubicBezTo>
                    <a:pt x="609589" y="691025"/>
                    <a:pt x="596592" y="698500"/>
                    <a:pt x="582534" y="698500"/>
                  </a:cubicBezTo>
                  <a:lnTo>
                    <a:pt x="221546" y="698500"/>
                  </a:lnTo>
                  <a:cubicBezTo>
                    <a:pt x="207488" y="698500"/>
                    <a:pt x="194491" y="691025"/>
                    <a:pt x="187421" y="678874"/>
                  </a:cubicBezTo>
                  <a:lnTo>
                    <a:pt x="7059" y="368876"/>
                  </a:lnTo>
                  <a:cubicBezTo>
                    <a:pt x="0" y="356744"/>
                    <a:pt x="0" y="341756"/>
                    <a:pt x="7059" y="329624"/>
                  </a:cubicBezTo>
                  <a:lnTo>
                    <a:pt x="187421" y="19626"/>
                  </a:lnTo>
                  <a:cubicBezTo>
                    <a:pt x="194491" y="7475"/>
                    <a:pt x="207488" y="0"/>
                    <a:pt x="221546" y="0"/>
                  </a:cubicBezTo>
                  <a:lnTo>
                    <a:pt x="582534" y="0"/>
                  </a:lnTo>
                  <a:cubicBezTo>
                    <a:pt x="596592" y="0"/>
                    <a:pt x="609589" y="7475"/>
                    <a:pt x="616659" y="19626"/>
                  </a:cubicBezTo>
                  <a:lnTo>
                    <a:pt x="797021" y="329624"/>
                  </a:lnTo>
                  <a:cubicBezTo>
                    <a:pt x="804080" y="341756"/>
                    <a:pt x="804080" y="356744"/>
                    <a:pt x="797021" y="368876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4300" y="-66675"/>
              <a:ext cx="584200" cy="765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368234" y="385226"/>
            <a:ext cx="899017" cy="732699"/>
          </a:xfrm>
          <a:custGeom>
            <a:avLst/>
            <a:gdLst/>
            <a:ahLst/>
            <a:cxnLst/>
            <a:rect l="l" t="t" r="r" b="b"/>
            <a:pathLst>
              <a:path w="899017" h="732699">
                <a:moveTo>
                  <a:pt x="0" y="0"/>
                </a:moveTo>
                <a:lnTo>
                  <a:pt x="899017" y="0"/>
                </a:lnTo>
                <a:lnTo>
                  <a:pt x="899017" y="732699"/>
                </a:lnTo>
                <a:lnTo>
                  <a:pt x="0" y="7326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2203448">
            <a:off x="15389831" y="473963"/>
            <a:ext cx="2401361" cy="2458731"/>
          </a:xfrm>
          <a:custGeom>
            <a:avLst/>
            <a:gdLst/>
            <a:ahLst/>
            <a:cxnLst/>
            <a:rect l="l" t="t" r="r" b="b"/>
            <a:pathLst>
              <a:path w="2401361" h="2458731">
                <a:moveTo>
                  <a:pt x="0" y="0"/>
                </a:moveTo>
                <a:lnTo>
                  <a:pt x="2401360" y="0"/>
                </a:lnTo>
                <a:lnTo>
                  <a:pt x="2401360" y="2458731"/>
                </a:lnTo>
                <a:lnTo>
                  <a:pt x="0" y="24587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-1431866" y="4448102"/>
            <a:ext cx="1992249" cy="4114800"/>
          </a:xfrm>
          <a:custGeom>
            <a:avLst/>
            <a:gdLst/>
            <a:ahLst/>
            <a:cxnLst/>
            <a:rect l="l" t="t" r="r" b="b"/>
            <a:pathLst>
              <a:path w="1992249" h="411480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108223" y="2365631"/>
            <a:ext cx="5685199" cy="2279491"/>
            <a:chOff x="0" y="0"/>
            <a:chExt cx="1497336" cy="60036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97336" cy="600360"/>
            </a:xfrm>
            <a:custGeom>
              <a:avLst/>
              <a:gdLst/>
              <a:ahLst/>
              <a:cxnLst/>
              <a:rect l="l" t="t" r="r" b="b"/>
              <a:pathLst>
                <a:path w="1497336" h="600360">
                  <a:moveTo>
                    <a:pt x="0" y="0"/>
                  </a:moveTo>
                  <a:lnTo>
                    <a:pt x="1497336" y="0"/>
                  </a:lnTo>
                  <a:lnTo>
                    <a:pt x="1497336" y="600360"/>
                  </a:lnTo>
                  <a:lnTo>
                    <a:pt x="0" y="600360"/>
                  </a:lnTo>
                  <a:close/>
                </a:path>
              </a:pathLst>
            </a:custGeom>
            <a:solidFill>
              <a:srgbClr val="155C4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1497336" cy="6670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03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431722" y="2365631"/>
            <a:ext cx="5685199" cy="2279491"/>
            <a:chOff x="0" y="0"/>
            <a:chExt cx="1497336" cy="60036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97336" cy="600360"/>
            </a:xfrm>
            <a:custGeom>
              <a:avLst/>
              <a:gdLst/>
              <a:ahLst/>
              <a:cxnLst/>
              <a:rect l="l" t="t" r="r" b="b"/>
              <a:pathLst>
                <a:path w="1497336" h="600360">
                  <a:moveTo>
                    <a:pt x="0" y="0"/>
                  </a:moveTo>
                  <a:lnTo>
                    <a:pt x="1497336" y="0"/>
                  </a:lnTo>
                  <a:lnTo>
                    <a:pt x="1497336" y="600360"/>
                  </a:lnTo>
                  <a:lnTo>
                    <a:pt x="0" y="600360"/>
                  </a:lnTo>
                  <a:close/>
                </a:path>
              </a:pathLst>
            </a:custGeom>
            <a:solidFill>
              <a:srgbClr val="155C4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1497336" cy="6670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03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08223" y="4828149"/>
            <a:ext cx="5685199" cy="2279491"/>
            <a:chOff x="0" y="0"/>
            <a:chExt cx="1497336" cy="60036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97336" cy="600360"/>
            </a:xfrm>
            <a:custGeom>
              <a:avLst/>
              <a:gdLst/>
              <a:ahLst/>
              <a:cxnLst/>
              <a:rect l="l" t="t" r="r" b="b"/>
              <a:pathLst>
                <a:path w="1497336" h="600360">
                  <a:moveTo>
                    <a:pt x="0" y="0"/>
                  </a:moveTo>
                  <a:lnTo>
                    <a:pt x="1497336" y="0"/>
                  </a:lnTo>
                  <a:lnTo>
                    <a:pt x="1497336" y="600360"/>
                  </a:lnTo>
                  <a:lnTo>
                    <a:pt x="0" y="600360"/>
                  </a:lnTo>
                  <a:close/>
                </a:path>
              </a:pathLst>
            </a:custGeom>
            <a:solidFill>
              <a:srgbClr val="155C4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1497336" cy="6670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03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08223" y="7290667"/>
            <a:ext cx="5685199" cy="2279491"/>
            <a:chOff x="0" y="0"/>
            <a:chExt cx="1497336" cy="60036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97336" cy="600360"/>
            </a:xfrm>
            <a:custGeom>
              <a:avLst/>
              <a:gdLst/>
              <a:ahLst/>
              <a:cxnLst/>
              <a:rect l="l" t="t" r="r" b="b"/>
              <a:pathLst>
                <a:path w="1497336" h="600360">
                  <a:moveTo>
                    <a:pt x="0" y="0"/>
                  </a:moveTo>
                  <a:lnTo>
                    <a:pt x="1497336" y="0"/>
                  </a:lnTo>
                  <a:lnTo>
                    <a:pt x="1497336" y="600360"/>
                  </a:lnTo>
                  <a:lnTo>
                    <a:pt x="0" y="600360"/>
                  </a:lnTo>
                  <a:close/>
                </a:path>
              </a:pathLst>
            </a:custGeom>
            <a:solidFill>
              <a:srgbClr val="155C4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1497336" cy="6670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03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431722" y="7290667"/>
            <a:ext cx="5685199" cy="2279491"/>
            <a:chOff x="0" y="0"/>
            <a:chExt cx="1497336" cy="60036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497336" cy="600360"/>
            </a:xfrm>
            <a:custGeom>
              <a:avLst/>
              <a:gdLst/>
              <a:ahLst/>
              <a:cxnLst/>
              <a:rect l="l" t="t" r="r" b="b"/>
              <a:pathLst>
                <a:path w="1497336" h="600360">
                  <a:moveTo>
                    <a:pt x="0" y="0"/>
                  </a:moveTo>
                  <a:lnTo>
                    <a:pt x="1497336" y="0"/>
                  </a:lnTo>
                  <a:lnTo>
                    <a:pt x="1497336" y="600360"/>
                  </a:lnTo>
                  <a:lnTo>
                    <a:pt x="0" y="600360"/>
                  </a:lnTo>
                  <a:close/>
                </a:path>
              </a:pathLst>
            </a:custGeom>
            <a:solidFill>
              <a:srgbClr val="155C4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66675"/>
              <a:ext cx="1497336" cy="6670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03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431722" y="4828149"/>
            <a:ext cx="5685199" cy="2279491"/>
            <a:chOff x="0" y="0"/>
            <a:chExt cx="1497336" cy="60036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497336" cy="600360"/>
            </a:xfrm>
            <a:custGeom>
              <a:avLst/>
              <a:gdLst/>
              <a:ahLst/>
              <a:cxnLst/>
              <a:rect l="l" t="t" r="r" b="b"/>
              <a:pathLst>
                <a:path w="1497336" h="600360">
                  <a:moveTo>
                    <a:pt x="0" y="0"/>
                  </a:moveTo>
                  <a:lnTo>
                    <a:pt x="1497336" y="0"/>
                  </a:lnTo>
                  <a:lnTo>
                    <a:pt x="1497336" y="600360"/>
                  </a:lnTo>
                  <a:lnTo>
                    <a:pt x="0" y="600360"/>
                  </a:lnTo>
                  <a:close/>
                </a:path>
              </a:pathLst>
            </a:custGeom>
            <a:solidFill>
              <a:srgbClr val="155C4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66675"/>
              <a:ext cx="1497336" cy="6670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03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>
            <a:off x="14893022" y="149652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5292131" h="2370463">
                <a:moveTo>
                  <a:pt x="0" y="0"/>
                </a:moveTo>
                <a:lnTo>
                  <a:pt x="5292131" y="0"/>
                </a:lnTo>
                <a:lnTo>
                  <a:pt x="5292131" y="2370463"/>
                </a:lnTo>
                <a:lnTo>
                  <a:pt x="0" y="23704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1626" b="-6162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TextBox 31"/>
          <p:cNvSpPr txBox="1"/>
          <p:nvPr/>
        </p:nvSpPr>
        <p:spPr>
          <a:xfrm>
            <a:off x="1743780" y="2372298"/>
            <a:ext cx="4414085" cy="2615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99"/>
              </a:lnSpc>
            </a:pPr>
            <a:r>
              <a:rPr lang="en-US" sz="3599" spc="17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Total Assets</a:t>
            </a:r>
          </a:p>
          <a:p>
            <a:pPr algn="ctr">
              <a:lnSpc>
                <a:spcPts val="7199"/>
              </a:lnSpc>
            </a:pPr>
            <a:r>
              <a:rPr lang="en-US" sz="3599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$781.09 M</a:t>
            </a:r>
          </a:p>
          <a:p>
            <a:pPr algn="ctr">
              <a:lnSpc>
                <a:spcPts val="7199"/>
              </a:lnSpc>
            </a:pPr>
            <a:endParaRPr lang="en-US" sz="3599">
              <a:solidFill>
                <a:srgbClr val="FFFFFF"/>
              </a:solidFill>
              <a:latin typeface="TT Norms"/>
              <a:ea typeface="TT Norms"/>
              <a:cs typeface="TT Norms"/>
              <a:sym typeface="TT Norms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9144000" y="2362773"/>
            <a:ext cx="3838565" cy="1739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3600" spc="1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Return on Assets</a:t>
            </a:r>
          </a:p>
          <a:p>
            <a:pPr algn="ctr">
              <a:lnSpc>
                <a:spcPts val="7200"/>
              </a:lnSpc>
            </a:pPr>
            <a:r>
              <a:rPr lang="en-US" sz="3600" spc="18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0.24%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765075" y="4714643"/>
            <a:ext cx="4371495" cy="1710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99"/>
              </a:lnSpc>
            </a:pPr>
            <a:r>
              <a:rPr lang="en-US" sz="3599" spc="17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Total Loans</a:t>
            </a:r>
          </a:p>
          <a:p>
            <a:pPr algn="ctr">
              <a:lnSpc>
                <a:spcPts val="7199"/>
              </a:lnSpc>
            </a:pPr>
            <a:r>
              <a:rPr lang="en-US" sz="3599" spc="17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$628.24 M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765075" y="517952"/>
            <a:ext cx="10366235" cy="1092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>
                <a:solidFill>
                  <a:srgbClr val="23403D"/>
                </a:solidFill>
                <a:latin typeface="Poppins"/>
                <a:ea typeface="Poppins"/>
                <a:cs typeface="Poppins"/>
                <a:sym typeface="Poppins"/>
              </a:rPr>
              <a:t>THE STARTING POINT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765075" y="7311713"/>
            <a:ext cx="4371495" cy="1710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99"/>
              </a:lnSpc>
            </a:pPr>
            <a:r>
              <a:rPr lang="en-US" sz="3599" spc="17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Total Deposits</a:t>
            </a:r>
          </a:p>
          <a:p>
            <a:pPr algn="ctr">
              <a:lnSpc>
                <a:spcPts val="7199"/>
              </a:lnSpc>
            </a:pPr>
            <a:r>
              <a:rPr lang="en-US" sz="3599" spc="17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$671.27 M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778649" y="7328223"/>
            <a:ext cx="4569267" cy="1710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99"/>
              </a:lnSpc>
            </a:pPr>
            <a:r>
              <a:rPr lang="en-US" sz="3599" spc="17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Net Interest Margin</a:t>
            </a:r>
          </a:p>
          <a:p>
            <a:pPr algn="ctr">
              <a:lnSpc>
                <a:spcPts val="7199"/>
              </a:lnSpc>
            </a:pPr>
            <a:r>
              <a:rPr lang="en-US" sz="3599" spc="17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3.24%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778649" y="4714643"/>
            <a:ext cx="4569267" cy="1710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99"/>
              </a:lnSpc>
            </a:pPr>
            <a:r>
              <a:rPr lang="en-US" sz="3599" spc="17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Return on Equity</a:t>
            </a:r>
          </a:p>
          <a:p>
            <a:pPr algn="ctr">
              <a:lnSpc>
                <a:spcPts val="7199"/>
              </a:lnSpc>
            </a:pPr>
            <a:r>
              <a:rPr lang="en-US" sz="3599" spc="17">
                <a:solidFill>
                  <a:srgbClr val="FFFFFF"/>
                </a:solidFill>
                <a:latin typeface="TT Norms"/>
                <a:ea typeface="TT Norms"/>
                <a:cs typeface="TT Norms"/>
                <a:sym typeface="TT Norms"/>
              </a:rPr>
              <a:t>3.85%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896507" y="-4302293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 rot="5400000">
            <a:off x="1524460" y="3678415"/>
            <a:ext cx="500647" cy="438066"/>
            <a:chOff x="0" y="0"/>
            <a:chExt cx="812800" cy="711200"/>
          </a:xfrm>
        </p:grpSpPr>
        <p:sp>
          <p:nvSpPr>
            <p:cNvPr id="4" name="Freeform 4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5400000">
            <a:off x="1524460" y="5257291"/>
            <a:ext cx="500647" cy="438066"/>
            <a:chOff x="0" y="0"/>
            <a:chExt cx="812800" cy="711200"/>
          </a:xfrm>
        </p:grpSpPr>
        <p:sp>
          <p:nvSpPr>
            <p:cNvPr id="7" name="Freeform 7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1524460" y="6758063"/>
            <a:ext cx="500647" cy="438066"/>
            <a:chOff x="0" y="0"/>
            <a:chExt cx="812800" cy="711200"/>
          </a:xfrm>
        </p:grpSpPr>
        <p:sp>
          <p:nvSpPr>
            <p:cNvPr id="10" name="Freeform 10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622068" y="-4163460"/>
            <a:ext cx="11145501" cy="9752314"/>
            <a:chOff x="0" y="0"/>
            <a:chExt cx="812800" cy="711200"/>
          </a:xfrm>
        </p:grpSpPr>
        <p:sp>
          <p:nvSpPr>
            <p:cNvPr id="13" name="Freeform 13"/>
            <p:cNvSpPr/>
            <p:nvPr/>
          </p:nvSpPr>
          <p:spPr>
            <a:xfrm>
              <a:off x="10933" y="16124"/>
              <a:ext cx="790933" cy="695076"/>
            </a:xfrm>
            <a:custGeom>
              <a:avLst/>
              <a:gdLst/>
              <a:ahLst/>
              <a:cxnLst/>
              <a:rect l="l" t="t" r="r" b="b"/>
              <a:pathLst>
                <a:path w="790933" h="695076">
                  <a:moveTo>
                    <a:pt x="409252" y="8000"/>
                  </a:moveTo>
                  <a:lnTo>
                    <a:pt x="788082" y="670952"/>
                  </a:lnTo>
                  <a:cubicBezTo>
                    <a:pt x="790934" y="675942"/>
                    <a:pt x="790913" y="682074"/>
                    <a:pt x="788028" y="687045"/>
                  </a:cubicBezTo>
                  <a:cubicBezTo>
                    <a:pt x="785143" y="692016"/>
                    <a:pt x="779830" y="695076"/>
                    <a:pt x="774082" y="695076"/>
                  </a:cubicBezTo>
                  <a:lnTo>
                    <a:pt x="16852" y="695076"/>
                  </a:lnTo>
                  <a:cubicBezTo>
                    <a:pt x="11104" y="695076"/>
                    <a:pt x="5791" y="692016"/>
                    <a:pt x="2906" y="687045"/>
                  </a:cubicBezTo>
                  <a:cubicBezTo>
                    <a:pt x="21" y="682074"/>
                    <a:pt x="0" y="675942"/>
                    <a:pt x="2852" y="670952"/>
                  </a:cubicBezTo>
                  <a:lnTo>
                    <a:pt x="381682" y="8000"/>
                  </a:lnTo>
                  <a:cubicBezTo>
                    <a:pt x="384509" y="3053"/>
                    <a:pt x="389769" y="0"/>
                    <a:pt x="395467" y="0"/>
                  </a:cubicBezTo>
                  <a:cubicBezTo>
                    <a:pt x="401165" y="0"/>
                    <a:pt x="406425" y="3053"/>
                    <a:pt x="409252" y="8000"/>
                  </a:cubicBezTo>
                  <a:close/>
                </a:path>
              </a:pathLst>
            </a:custGeom>
            <a:solidFill>
              <a:srgbClr val="2340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-10800000">
            <a:off x="11377362" y="-406136"/>
            <a:ext cx="4180138" cy="3657620"/>
            <a:chOff x="0" y="0"/>
            <a:chExt cx="812800" cy="711200"/>
          </a:xfrm>
        </p:grpSpPr>
        <p:sp>
          <p:nvSpPr>
            <p:cNvPr id="16" name="Freeform 16"/>
            <p:cNvSpPr/>
            <p:nvPr/>
          </p:nvSpPr>
          <p:spPr>
            <a:xfrm>
              <a:off x="29152" y="42992"/>
              <a:ext cx="754496" cy="668208"/>
            </a:xfrm>
            <a:custGeom>
              <a:avLst/>
              <a:gdLst/>
              <a:ahLst/>
              <a:cxnLst/>
              <a:rect l="l" t="t" r="r" b="b"/>
              <a:pathLst>
                <a:path w="754496" h="668208">
                  <a:moveTo>
                    <a:pt x="414003" y="21330"/>
                  </a:moveTo>
                  <a:lnTo>
                    <a:pt x="746893" y="603886"/>
                  </a:lnTo>
                  <a:cubicBezTo>
                    <a:pt x="754496" y="617192"/>
                    <a:pt x="754441" y="633540"/>
                    <a:pt x="746749" y="646795"/>
                  </a:cubicBezTo>
                  <a:cubicBezTo>
                    <a:pt x="739057" y="660050"/>
                    <a:pt x="724890" y="668208"/>
                    <a:pt x="709565" y="668208"/>
                  </a:cubicBezTo>
                  <a:lnTo>
                    <a:pt x="44931" y="668208"/>
                  </a:lnTo>
                  <a:cubicBezTo>
                    <a:pt x="29606" y="668208"/>
                    <a:pt x="15439" y="660050"/>
                    <a:pt x="7747" y="646795"/>
                  </a:cubicBezTo>
                  <a:cubicBezTo>
                    <a:pt x="55" y="633540"/>
                    <a:pt x="0" y="617192"/>
                    <a:pt x="7603" y="603886"/>
                  </a:cubicBezTo>
                  <a:lnTo>
                    <a:pt x="340493" y="21330"/>
                  </a:lnTo>
                  <a:cubicBezTo>
                    <a:pt x="348030" y="8140"/>
                    <a:pt x="362056" y="0"/>
                    <a:pt x="377248" y="0"/>
                  </a:cubicBezTo>
                  <a:cubicBezTo>
                    <a:pt x="392440" y="0"/>
                    <a:pt x="406466" y="8140"/>
                    <a:pt x="414003" y="21330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444764" y="2989577"/>
            <a:ext cx="8794187" cy="7694914"/>
            <a:chOff x="0" y="0"/>
            <a:chExt cx="812800" cy="711200"/>
          </a:xfrm>
        </p:grpSpPr>
        <p:sp>
          <p:nvSpPr>
            <p:cNvPr id="19" name="Freeform 19"/>
            <p:cNvSpPr/>
            <p:nvPr/>
          </p:nvSpPr>
          <p:spPr>
            <a:xfrm>
              <a:off x="13857" y="20435"/>
              <a:ext cx="785086" cy="690765"/>
            </a:xfrm>
            <a:custGeom>
              <a:avLst/>
              <a:gdLst/>
              <a:ahLst/>
              <a:cxnLst/>
              <a:rect l="l" t="t" r="r" b="b"/>
              <a:pathLst>
                <a:path w="785086" h="690765">
                  <a:moveTo>
                    <a:pt x="410014" y="10139"/>
                  </a:moveTo>
                  <a:lnTo>
                    <a:pt x="781472" y="660191"/>
                  </a:lnTo>
                  <a:cubicBezTo>
                    <a:pt x="785086" y="666516"/>
                    <a:pt x="785060" y="674286"/>
                    <a:pt x="781404" y="680587"/>
                  </a:cubicBezTo>
                  <a:cubicBezTo>
                    <a:pt x="777748" y="686887"/>
                    <a:pt x="771014" y="690765"/>
                    <a:pt x="763729" y="690765"/>
                  </a:cubicBezTo>
                  <a:lnTo>
                    <a:pt x="21357" y="690765"/>
                  </a:lnTo>
                  <a:cubicBezTo>
                    <a:pt x="14072" y="690765"/>
                    <a:pt x="7338" y="686887"/>
                    <a:pt x="3682" y="680587"/>
                  </a:cubicBezTo>
                  <a:cubicBezTo>
                    <a:pt x="26" y="674286"/>
                    <a:pt x="0" y="666516"/>
                    <a:pt x="3614" y="660191"/>
                  </a:cubicBezTo>
                  <a:lnTo>
                    <a:pt x="375072" y="10139"/>
                  </a:lnTo>
                  <a:cubicBezTo>
                    <a:pt x="378655" y="3870"/>
                    <a:pt x="385322" y="0"/>
                    <a:pt x="392543" y="0"/>
                  </a:cubicBezTo>
                  <a:cubicBezTo>
                    <a:pt x="399764" y="0"/>
                    <a:pt x="406431" y="3870"/>
                    <a:pt x="410014" y="10139"/>
                  </a:cubicBezTo>
                  <a:close/>
                </a:path>
              </a:pathLst>
            </a:custGeom>
            <a:solidFill>
              <a:srgbClr val="2340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622068" y="7617932"/>
            <a:ext cx="3885376" cy="3399704"/>
            <a:chOff x="0" y="0"/>
            <a:chExt cx="812800" cy="711200"/>
          </a:xfrm>
        </p:grpSpPr>
        <p:sp>
          <p:nvSpPr>
            <p:cNvPr id="22" name="Freeform 22"/>
            <p:cNvSpPr/>
            <p:nvPr/>
          </p:nvSpPr>
          <p:spPr>
            <a:xfrm>
              <a:off x="31363" y="46254"/>
              <a:ext cx="750073" cy="664946"/>
            </a:xfrm>
            <a:custGeom>
              <a:avLst/>
              <a:gdLst/>
              <a:ahLst/>
              <a:cxnLst/>
              <a:rect l="l" t="t" r="r" b="b"/>
              <a:pathLst>
                <a:path w="750073" h="664946">
                  <a:moveTo>
                    <a:pt x="414581" y="22948"/>
                  </a:moveTo>
                  <a:lnTo>
                    <a:pt x="741893" y="595744"/>
                  </a:lnTo>
                  <a:cubicBezTo>
                    <a:pt x="750074" y="610060"/>
                    <a:pt x="750015" y="627648"/>
                    <a:pt x="741739" y="641908"/>
                  </a:cubicBezTo>
                  <a:cubicBezTo>
                    <a:pt x="733463" y="656169"/>
                    <a:pt x="718222" y="664946"/>
                    <a:pt x="701734" y="664946"/>
                  </a:cubicBezTo>
                  <a:lnTo>
                    <a:pt x="48340" y="664946"/>
                  </a:lnTo>
                  <a:cubicBezTo>
                    <a:pt x="31852" y="664946"/>
                    <a:pt x="16611" y="656169"/>
                    <a:pt x="8335" y="641908"/>
                  </a:cubicBezTo>
                  <a:cubicBezTo>
                    <a:pt x="59" y="627648"/>
                    <a:pt x="0" y="610060"/>
                    <a:pt x="8181" y="595744"/>
                  </a:cubicBezTo>
                  <a:lnTo>
                    <a:pt x="335493" y="22948"/>
                  </a:lnTo>
                  <a:cubicBezTo>
                    <a:pt x="343602" y="8757"/>
                    <a:pt x="358693" y="0"/>
                    <a:pt x="375037" y="0"/>
                  </a:cubicBezTo>
                  <a:cubicBezTo>
                    <a:pt x="391381" y="0"/>
                    <a:pt x="406472" y="8757"/>
                    <a:pt x="414581" y="22948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-465592" y="9702769"/>
            <a:ext cx="2021342" cy="793377"/>
          </a:xfrm>
          <a:custGeom>
            <a:avLst/>
            <a:gdLst/>
            <a:ahLst/>
            <a:cxnLst/>
            <a:rect l="l" t="t" r="r" b="b"/>
            <a:pathLst>
              <a:path w="2021342" h="793377">
                <a:moveTo>
                  <a:pt x="0" y="0"/>
                </a:moveTo>
                <a:lnTo>
                  <a:pt x="2021342" y="0"/>
                </a:lnTo>
                <a:lnTo>
                  <a:pt x="2021342" y="793376"/>
                </a:lnTo>
                <a:lnTo>
                  <a:pt x="0" y="793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5" name="Group 25"/>
          <p:cNvGrpSpPr/>
          <p:nvPr/>
        </p:nvGrpSpPr>
        <p:grpSpPr>
          <a:xfrm>
            <a:off x="16106620" y="303325"/>
            <a:ext cx="4035505" cy="818745"/>
            <a:chOff x="0" y="0"/>
            <a:chExt cx="5380674" cy="1091660"/>
          </a:xfrm>
        </p:grpSpPr>
        <p:sp>
          <p:nvSpPr>
            <p:cNvPr id="26" name="Freeform 26"/>
            <p:cNvSpPr/>
            <p:nvPr/>
          </p:nvSpPr>
          <p:spPr>
            <a:xfrm>
              <a:off x="2599374" y="0"/>
              <a:ext cx="2781300" cy="1091660"/>
            </a:xfrm>
            <a:custGeom>
              <a:avLst/>
              <a:gdLst/>
              <a:ahLst/>
              <a:cxnLst/>
              <a:rect l="l" t="t" r="r" b="b"/>
              <a:pathLst>
                <a:path w="2781300" h="1091660">
                  <a:moveTo>
                    <a:pt x="0" y="0"/>
                  </a:moveTo>
                  <a:lnTo>
                    <a:pt x="2781300" y="0"/>
                  </a:lnTo>
                  <a:lnTo>
                    <a:pt x="2781300" y="1091660"/>
                  </a:lnTo>
                  <a:lnTo>
                    <a:pt x="0" y="1091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0" y="0"/>
              <a:ext cx="2487304" cy="1091660"/>
            </a:xfrm>
            <a:custGeom>
              <a:avLst/>
              <a:gdLst/>
              <a:ahLst/>
              <a:cxnLst/>
              <a:rect l="l" t="t" r="r" b="b"/>
              <a:pathLst>
                <a:path w="2487304" h="1091660">
                  <a:moveTo>
                    <a:pt x="0" y="0"/>
                  </a:moveTo>
                  <a:lnTo>
                    <a:pt x="2487304" y="0"/>
                  </a:lnTo>
                  <a:lnTo>
                    <a:pt x="2487304" y="1091660"/>
                  </a:lnTo>
                  <a:lnTo>
                    <a:pt x="0" y="1091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r="-1181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Freeform 28"/>
          <p:cNvSpPr/>
          <p:nvPr/>
        </p:nvSpPr>
        <p:spPr>
          <a:xfrm>
            <a:off x="17674864" y="9720423"/>
            <a:ext cx="899017" cy="732699"/>
          </a:xfrm>
          <a:custGeom>
            <a:avLst/>
            <a:gdLst/>
            <a:ahLst/>
            <a:cxnLst/>
            <a:rect l="l" t="t" r="r" b="b"/>
            <a:pathLst>
              <a:path w="899017" h="732699">
                <a:moveTo>
                  <a:pt x="0" y="0"/>
                </a:moveTo>
                <a:lnTo>
                  <a:pt x="899018" y="0"/>
                </a:lnTo>
                <a:lnTo>
                  <a:pt x="899018" y="732699"/>
                </a:lnTo>
                <a:lnTo>
                  <a:pt x="0" y="7326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 rot="-2199196" flipH="1">
            <a:off x="-1587894" y="-1960574"/>
            <a:ext cx="3285470" cy="3108876"/>
          </a:xfrm>
          <a:custGeom>
            <a:avLst/>
            <a:gdLst/>
            <a:ahLst/>
            <a:cxnLst/>
            <a:rect l="l" t="t" r="r" b="b"/>
            <a:pathLst>
              <a:path w="3285470" h="3108876">
                <a:moveTo>
                  <a:pt x="3285469" y="0"/>
                </a:moveTo>
                <a:lnTo>
                  <a:pt x="0" y="0"/>
                </a:lnTo>
                <a:lnTo>
                  <a:pt x="0" y="3108876"/>
                </a:lnTo>
                <a:lnTo>
                  <a:pt x="3285469" y="3108876"/>
                </a:lnTo>
                <a:lnTo>
                  <a:pt x="3285469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368234" y="385226"/>
            <a:ext cx="899017" cy="732699"/>
          </a:xfrm>
          <a:custGeom>
            <a:avLst/>
            <a:gdLst/>
            <a:ahLst/>
            <a:cxnLst/>
            <a:rect l="l" t="t" r="r" b="b"/>
            <a:pathLst>
              <a:path w="899017" h="732699">
                <a:moveTo>
                  <a:pt x="0" y="0"/>
                </a:moveTo>
                <a:lnTo>
                  <a:pt x="899017" y="0"/>
                </a:lnTo>
                <a:lnTo>
                  <a:pt x="899017" y="732699"/>
                </a:lnTo>
                <a:lnTo>
                  <a:pt x="0" y="7326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10737512" y="-3729574"/>
            <a:ext cx="1992249" cy="4114800"/>
          </a:xfrm>
          <a:custGeom>
            <a:avLst/>
            <a:gdLst/>
            <a:ahLst/>
            <a:cxnLst/>
            <a:rect l="l" t="t" r="r" b="b"/>
            <a:pathLst>
              <a:path w="1992249" h="411480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9845023" y="1422674"/>
            <a:ext cx="8279350" cy="7606653"/>
          </a:xfrm>
          <a:custGeom>
            <a:avLst/>
            <a:gdLst/>
            <a:ahLst/>
            <a:cxnLst/>
            <a:rect l="l" t="t" r="r" b="b"/>
            <a:pathLst>
              <a:path w="8279350" h="7606653">
                <a:moveTo>
                  <a:pt x="0" y="0"/>
                </a:moveTo>
                <a:lnTo>
                  <a:pt x="8279350" y="0"/>
                </a:lnTo>
                <a:lnTo>
                  <a:pt x="8279350" y="7606653"/>
                </a:lnTo>
                <a:lnTo>
                  <a:pt x="0" y="76066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33" name="Group 33"/>
          <p:cNvGrpSpPr/>
          <p:nvPr/>
        </p:nvGrpSpPr>
        <p:grpSpPr>
          <a:xfrm>
            <a:off x="10430048" y="1422674"/>
            <a:ext cx="11520205" cy="7606653"/>
            <a:chOff x="0" y="0"/>
            <a:chExt cx="1057872" cy="698500"/>
          </a:xfrm>
        </p:grpSpPr>
        <p:sp>
          <p:nvSpPr>
            <p:cNvPr id="34" name="Freeform 34"/>
            <p:cNvSpPr/>
            <p:nvPr/>
          </p:nvSpPr>
          <p:spPr>
            <a:xfrm>
              <a:off x="5162" y="0"/>
              <a:ext cx="1047548" cy="698500"/>
            </a:xfrm>
            <a:custGeom>
              <a:avLst/>
              <a:gdLst/>
              <a:ahLst/>
              <a:cxnLst/>
              <a:rect l="l" t="t" r="r" b="b"/>
              <a:pathLst>
                <a:path w="1047548" h="698500">
                  <a:moveTo>
                    <a:pt x="1039191" y="372485"/>
                  </a:moveTo>
                  <a:lnTo>
                    <a:pt x="863028" y="675265"/>
                  </a:lnTo>
                  <a:cubicBezTo>
                    <a:pt x="854659" y="689650"/>
                    <a:pt x="839271" y="698500"/>
                    <a:pt x="822629" y="698500"/>
                  </a:cubicBezTo>
                  <a:lnTo>
                    <a:pt x="224919" y="698500"/>
                  </a:lnTo>
                  <a:cubicBezTo>
                    <a:pt x="208276" y="698500"/>
                    <a:pt x="192889" y="689650"/>
                    <a:pt x="184520" y="675265"/>
                  </a:cubicBezTo>
                  <a:lnTo>
                    <a:pt x="8356" y="372485"/>
                  </a:lnTo>
                  <a:cubicBezTo>
                    <a:pt x="0" y="358122"/>
                    <a:pt x="0" y="340378"/>
                    <a:pt x="8356" y="326015"/>
                  </a:cubicBezTo>
                  <a:lnTo>
                    <a:pt x="184520" y="23235"/>
                  </a:lnTo>
                  <a:cubicBezTo>
                    <a:pt x="192889" y="8850"/>
                    <a:pt x="208276" y="0"/>
                    <a:pt x="224919" y="0"/>
                  </a:cubicBezTo>
                  <a:lnTo>
                    <a:pt x="822629" y="0"/>
                  </a:lnTo>
                  <a:cubicBezTo>
                    <a:pt x="839271" y="0"/>
                    <a:pt x="854659" y="8850"/>
                    <a:pt x="863028" y="23235"/>
                  </a:cubicBezTo>
                  <a:lnTo>
                    <a:pt x="1039191" y="326015"/>
                  </a:lnTo>
                  <a:cubicBezTo>
                    <a:pt x="1047548" y="340378"/>
                    <a:pt x="1047548" y="358122"/>
                    <a:pt x="1039191" y="372485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14300" y="-66675"/>
              <a:ext cx="829272" cy="765175"/>
            </a:xfrm>
            <a:prstGeom prst="rect">
              <a:avLst/>
            </a:prstGeom>
          </p:spPr>
          <p:txBody>
            <a:bodyPr lIns="59834" tIns="59834" rIns="59834" bIns="59834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0737512" y="1686901"/>
            <a:ext cx="9844078" cy="7078198"/>
            <a:chOff x="0" y="0"/>
            <a:chExt cx="971446" cy="698500"/>
          </a:xfrm>
        </p:grpSpPr>
        <p:sp>
          <p:nvSpPr>
            <p:cNvPr id="37" name="Freeform 37"/>
            <p:cNvSpPr/>
            <p:nvPr/>
          </p:nvSpPr>
          <p:spPr>
            <a:xfrm>
              <a:off x="4531" y="0"/>
              <a:ext cx="962385" cy="698500"/>
            </a:xfrm>
            <a:custGeom>
              <a:avLst/>
              <a:gdLst/>
              <a:ahLst/>
              <a:cxnLst/>
              <a:rect l="l" t="t" r="r" b="b"/>
              <a:pathLst>
                <a:path w="962385" h="698500">
                  <a:moveTo>
                    <a:pt x="955050" y="369643"/>
                  </a:moveTo>
                  <a:lnTo>
                    <a:pt x="775580" y="678107"/>
                  </a:lnTo>
                  <a:cubicBezTo>
                    <a:pt x="768234" y="690733"/>
                    <a:pt x="754729" y="698500"/>
                    <a:pt x="740121" y="698500"/>
                  </a:cubicBezTo>
                  <a:lnTo>
                    <a:pt x="222263" y="698500"/>
                  </a:lnTo>
                  <a:cubicBezTo>
                    <a:pt x="207655" y="698500"/>
                    <a:pt x="194150" y="690733"/>
                    <a:pt x="186804" y="678107"/>
                  </a:cubicBezTo>
                  <a:lnTo>
                    <a:pt x="7334" y="369643"/>
                  </a:lnTo>
                  <a:cubicBezTo>
                    <a:pt x="0" y="357037"/>
                    <a:pt x="0" y="341463"/>
                    <a:pt x="7334" y="328857"/>
                  </a:cubicBezTo>
                  <a:lnTo>
                    <a:pt x="186804" y="20393"/>
                  </a:lnTo>
                  <a:cubicBezTo>
                    <a:pt x="194150" y="7767"/>
                    <a:pt x="207655" y="0"/>
                    <a:pt x="222263" y="0"/>
                  </a:cubicBezTo>
                  <a:lnTo>
                    <a:pt x="740121" y="0"/>
                  </a:lnTo>
                  <a:cubicBezTo>
                    <a:pt x="754729" y="0"/>
                    <a:pt x="768234" y="7767"/>
                    <a:pt x="775580" y="20393"/>
                  </a:cubicBezTo>
                  <a:lnTo>
                    <a:pt x="955050" y="328857"/>
                  </a:lnTo>
                  <a:cubicBezTo>
                    <a:pt x="962385" y="341463"/>
                    <a:pt x="962385" y="357037"/>
                    <a:pt x="955050" y="369643"/>
                  </a:cubicBezTo>
                  <a:close/>
                </a:path>
              </a:pathLst>
            </a:custGeom>
            <a:blipFill>
              <a:blip r:embed="rId10"/>
              <a:stretch>
                <a:fillRect l="-4575" r="-4575"/>
              </a:stretch>
            </a:blipFill>
            <a:ln w="2095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174750" y="1687908"/>
            <a:ext cx="10558887" cy="955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74"/>
              </a:lnSpc>
            </a:pPr>
            <a:r>
              <a:rPr lang="en-US" sz="6499" b="1">
                <a:solidFill>
                  <a:srgbClr val="23403D"/>
                </a:solidFill>
                <a:latin typeface="TT Norms Bold"/>
                <a:ea typeface="TT Norms Bold"/>
                <a:cs typeface="TT Norms Bold"/>
                <a:sym typeface="TT Norms Bold"/>
              </a:rPr>
              <a:t>OUR INITIAL CONCERNS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235706" y="3488966"/>
            <a:ext cx="6625380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99"/>
              </a:lnSpc>
            </a:pPr>
            <a:r>
              <a:rPr lang="en-US" sz="3399" b="1" dirty="0">
                <a:solidFill>
                  <a:srgbClr val="23403D"/>
                </a:solidFill>
                <a:latin typeface="TT Norms Bold"/>
                <a:ea typeface="TT Norms Bold"/>
                <a:cs typeface="TT Norms Bold"/>
                <a:sym typeface="TT Norms Bold"/>
              </a:rPr>
              <a:t>Profitability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235706" y="5116583"/>
            <a:ext cx="6159541" cy="621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99"/>
              </a:lnSpc>
            </a:pPr>
            <a:r>
              <a:rPr lang="en-US" sz="3399" b="1" dirty="0">
                <a:solidFill>
                  <a:srgbClr val="23403D"/>
                </a:solidFill>
                <a:latin typeface="TT Norms Bold"/>
                <a:ea typeface="TT Norms Bold"/>
                <a:cs typeface="TT Norms Bold"/>
                <a:sym typeface="TT Norms Bold"/>
              </a:rPr>
              <a:t>Efficiency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720571A-C9D8-BEEA-E745-E3A1D4001F54}"/>
              </a:ext>
            </a:extLst>
          </p:cNvPr>
          <p:cNvSpPr txBox="1"/>
          <p:nvPr/>
        </p:nvSpPr>
        <p:spPr>
          <a:xfrm>
            <a:off x="2128663" y="6655351"/>
            <a:ext cx="6068808" cy="615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99" b="1" dirty="0">
                <a:solidFill>
                  <a:srgbClr val="23403D"/>
                </a:solidFill>
                <a:latin typeface="TT Norms Bold"/>
              </a:rPr>
              <a:t>Investment</a:t>
            </a:r>
            <a:r>
              <a:rPr lang="en-US" dirty="0"/>
              <a:t> </a:t>
            </a:r>
            <a:r>
              <a:rPr kumimoji="0" lang="en-US" sz="3399" b="1" i="0" u="none" strike="noStrike" kern="1200" cap="none" spc="0" normalizeH="0" baseline="0" noProof="0" dirty="0">
                <a:ln>
                  <a:noFill/>
                </a:ln>
                <a:solidFill>
                  <a:srgbClr val="23403D"/>
                </a:solidFill>
                <a:effectLst/>
                <a:uLnTx/>
                <a:uFillTx/>
                <a:latin typeface="TT Norms Bold"/>
                <a:ea typeface="+mn-ea"/>
                <a:cs typeface="+mn-cs"/>
              </a:rPr>
              <a:t>Risk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607631" y="-5275191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465549" y="-459846"/>
            <a:ext cx="11223946" cy="4574646"/>
            <a:chOff x="0" y="0"/>
            <a:chExt cx="1151087" cy="469159"/>
          </a:xfrm>
        </p:grpSpPr>
        <p:sp>
          <p:nvSpPr>
            <p:cNvPr id="4" name="Freeform 4"/>
            <p:cNvSpPr/>
            <p:nvPr/>
          </p:nvSpPr>
          <p:spPr>
            <a:xfrm flipH="1">
              <a:off x="6405" y="0"/>
              <a:ext cx="1138276" cy="469159"/>
            </a:xfrm>
            <a:custGeom>
              <a:avLst/>
              <a:gdLst/>
              <a:ahLst/>
              <a:cxnLst/>
              <a:rect l="l" t="t" r="r" b="b"/>
              <a:pathLst>
                <a:path w="1138276" h="469159">
                  <a:moveTo>
                    <a:pt x="920789" y="0"/>
                  </a:moveTo>
                  <a:lnTo>
                    <a:pt x="14288" y="0"/>
                  </a:lnTo>
                  <a:cubicBezTo>
                    <a:pt x="9711" y="0"/>
                    <a:pt x="5442" y="2304"/>
                    <a:pt x="2930" y="6130"/>
                  </a:cubicBezTo>
                  <a:cubicBezTo>
                    <a:pt x="418" y="9955"/>
                    <a:pt x="0" y="14789"/>
                    <a:pt x="1819" y="18989"/>
                  </a:cubicBezTo>
                  <a:lnTo>
                    <a:pt x="188571" y="450170"/>
                  </a:lnTo>
                  <a:cubicBezTo>
                    <a:pt x="193564" y="461698"/>
                    <a:pt x="204926" y="469159"/>
                    <a:pt x="217488" y="469159"/>
                  </a:cubicBezTo>
                  <a:lnTo>
                    <a:pt x="1123989" y="469159"/>
                  </a:lnTo>
                  <a:cubicBezTo>
                    <a:pt x="1128565" y="469159"/>
                    <a:pt x="1132835" y="466855"/>
                    <a:pt x="1135347" y="463029"/>
                  </a:cubicBezTo>
                  <a:cubicBezTo>
                    <a:pt x="1137859" y="459203"/>
                    <a:pt x="1138276" y="454370"/>
                    <a:pt x="1136457" y="450170"/>
                  </a:cubicBezTo>
                  <a:lnTo>
                    <a:pt x="949706" y="18989"/>
                  </a:lnTo>
                  <a:cubicBezTo>
                    <a:pt x="944713" y="7461"/>
                    <a:pt x="933351" y="0"/>
                    <a:pt x="920789" y="0"/>
                  </a:cubicBezTo>
                  <a:close/>
                </a:path>
              </a:pathLst>
            </a:custGeom>
            <a:blipFill>
              <a:blip r:embed="rId3"/>
              <a:stretch>
                <a:fillRect l="-624" t="-31885" r="-624" b="-31885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8635102" y="-449027"/>
            <a:ext cx="2250111" cy="2506427"/>
            <a:chOff x="0" y="0"/>
            <a:chExt cx="812800" cy="905388"/>
          </a:xfrm>
        </p:grpSpPr>
        <p:sp>
          <p:nvSpPr>
            <p:cNvPr id="6" name="Freeform 6"/>
            <p:cNvSpPr/>
            <p:nvPr/>
          </p:nvSpPr>
          <p:spPr>
            <a:xfrm>
              <a:off x="32990" y="66810"/>
              <a:ext cx="746819" cy="838579"/>
            </a:xfrm>
            <a:custGeom>
              <a:avLst/>
              <a:gdLst/>
              <a:ahLst/>
              <a:cxnLst/>
              <a:rect l="l" t="t" r="r" b="b"/>
              <a:pathLst>
                <a:path w="746819" h="838579">
                  <a:moveTo>
                    <a:pt x="415679" y="27359"/>
                  </a:moveTo>
                  <a:lnTo>
                    <a:pt x="737541" y="744409"/>
                  </a:lnTo>
                  <a:cubicBezTo>
                    <a:pt x="746820" y="765082"/>
                    <a:pt x="744988" y="789048"/>
                    <a:pt x="732676" y="808071"/>
                  </a:cubicBezTo>
                  <a:cubicBezTo>
                    <a:pt x="720364" y="827093"/>
                    <a:pt x="699249" y="838578"/>
                    <a:pt x="676590" y="838578"/>
                  </a:cubicBezTo>
                  <a:lnTo>
                    <a:pt x="70231" y="838578"/>
                  </a:lnTo>
                  <a:cubicBezTo>
                    <a:pt x="47571" y="838578"/>
                    <a:pt x="26456" y="827093"/>
                    <a:pt x="14144" y="808071"/>
                  </a:cubicBezTo>
                  <a:cubicBezTo>
                    <a:pt x="1832" y="789048"/>
                    <a:pt x="0" y="765082"/>
                    <a:pt x="9279" y="744409"/>
                  </a:cubicBezTo>
                  <a:lnTo>
                    <a:pt x="331141" y="27359"/>
                  </a:lnTo>
                  <a:cubicBezTo>
                    <a:pt x="338613" y="10711"/>
                    <a:pt x="355162" y="0"/>
                    <a:pt x="373410" y="0"/>
                  </a:cubicBezTo>
                  <a:cubicBezTo>
                    <a:pt x="391658" y="0"/>
                    <a:pt x="408207" y="10711"/>
                    <a:pt x="415679" y="27359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7000" y="353684"/>
              <a:ext cx="558800" cy="4870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7794485" y="2781329"/>
            <a:ext cx="306763" cy="1333471"/>
          </a:xfrm>
          <a:custGeom>
            <a:avLst/>
            <a:gdLst/>
            <a:ahLst/>
            <a:cxnLst/>
            <a:rect l="l" t="t" r="r" b="b"/>
            <a:pathLst>
              <a:path w="306763" h="1333471">
                <a:moveTo>
                  <a:pt x="0" y="0"/>
                </a:moveTo>
                <a:lnTo>
                  <a:pt x="306763" y="0"/>
                </a:lnTo>
                <a:lnTo>
                  <a:pt x="306763" y="1333471"/>
                </a:lnTo>
                <a:lnTo>
                  <a:pt x="0" y="13334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40108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 rot="-10800000">
            <a:off x="15722224" y="4594602"/>
            <a:ext cx="5310317" cy="5136277"/>
            <a:chOff x="0" y="0"/>
            <a:chExt cx="812800" cy="786161"/>
          </a:xfrm>
        </p:grpSpPr>
        <p:sp>
          <p:nvSpPr>
            <p:cNvPr id="10" name="Freeform 10"/>
            <p:cNvSpPr/>
            <p:nvPr/>
          </p:nvSpPr>
          <p:spPr>
            <a:xfrm>
              <a:off x="15818" y="26626"/>
              <a:ext cx="781165" cy="759535"/>
            </a:xfrm>
            <a:custGeom>
              <a:avLst/>
              <a:gdLst/>
              <a:ahLst/>
              <a:cxnLst/>
              <a:rect l="l" t="t" r="r" b="b"/>
              <a:pathLst>
                <a:path w="781165" h="759535">
                  <a:moveTo>
                    <a:pt x="410667" y="12227"/>
                  </a:moveTo>
                  <a:lnTo>
                    <a:pt x="776897" y="720682"/>
                  </a:lnTo>
                  <a:cubicBezTo>
                    <a:pt x="781164" y="728937"/>
                    <a:pt x="780820" y="738818"/>
                    <a:pt x="775988" y="746755"/>
                  </a:cubicBezTo>
                  <a:cubicBezTo>
                    <a:pt x="771156" y="754691"/>
                    <a:pt x="762537" y="759535"/>
                    <a:pt x="753245" y="759535"/>
                  </a:cubicBezTo>
                  <a:lnTo>
                    <a:pt x="27919" y="759535"/>
                  </a:lnTo>
                  <a:cubicBezTo>
                    <a:pt x="18627" y="759535"/>
                    <a:pt x="10008" y="754691"/>
                    <a:pt x="5176" y="746755"/>
                  </a:cubicBezTo>
                  <a:cubicBezTo>
                    <a:pt x="344" y="738818"/>
                    <a:pt x="0" y="728937"/>
                    <a:pt x="4267" y="720682"/>
                  </a:cubicBezTo>
                  <a:lnTo>
                    <a:pt x="370497" y="12227"/>
                  </a:lnTo>
                  <a:cubicBezTo>
                    <a:pt x="374380" y="4717"/>
                    <a:pt x="382128" y="0"/>
                    <a:pt x="390582" y="0"/>
                  </a:cubicBezTo>
                  <a:cubicBezTo>
                    <a:pt x="399036" y="0"/>
                    <a:pt x="406784" y="4717"/>
                    <a:pt x="410667" y="12227"/>
                  </a:cubicBezTo>
                  <a:close/>
                </a:path>
              </a:pathLst>
            </a:custGeom>
            <a:solidFill>
              <a:srgbClr val="2340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7000" y="298328"/>
              <a:ext cx="558800" cy="4316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4267144" y="4644530"/>
            <a:ext cx="22080944" cy="4969855"/>
            <a:chOff x="0" y="0"/>
            <a:chExt cx="1800779" cy="405309"/>
          </a:xfrm>
        </p:grpSpPr>
        <p:sp>
          <p:nvSpPr>
            <p:cNvPr id="13" name="Freeform 13"/>
            <p:cNvSpPr/>
            <p:nvPr/>
          </p:nvSpPr>
          <p:spPr>
            <a:xfrm>
              <a:off x="3705" y="0"/>
              <a:ext cx="1793369" cy="405309"/>
            </a:xfrm>
            <a:custGeom>
              <a:avLst/>
              <a:gdLst/>
              <a:ahLst/>
              <a:cxnLst/>
              <a:rect l="l" t="t" r="r" b="b"/>
              <a:pathLst>
                <a:path w="1793369" h="405309">
                  <a:moveTo>
                    <a:pt x="1583355" y="0"/>
                  </a:moveTo>
                  <a:lnTo>
                    <a:pt x="6813" y="0"/>
                  </a:lnTo>
                  <a:cubicBezTo>
                    <a:pt x="4562" y="0"/>
                    <a:pt x="2471" y="1166"/>
                    <a:pt x="1288" y="3082"/>
                  </a:cubicBezTo>
                  <a:cubicBezTo>
                    <a:pt x="106" y="4998"/>
                    <a:pt x="0" y="7390"/>
                    <a:pt x="1009" y="9403"/>
                  </a:cubicBezTo>
                  <a:lnTo>
                    <a:pt x="194781" y="395906"/>
                  </a:lnTo>
                  <a:cubicBezTo>
                    <a:pt x="197671" y="401670"/>
                    <a:pt x="203566" y="405309"/>
                    <a:pt x="210013" y="405309"/>
                  </a:cubicBezTo>
                  <a:lnTo>
                    <a:pt x="1786555" y="405309"/>
                  </a:lnTo>
                  <a:cubicBezTo>
                    <a:pt x="1788807" y="405309"/>
                    <a:pt x="1790898" y="404143"/>
                    <a:pt x="1792080" y="402227"/>
                  </a:cubicBezTo>
                  <a:cubicBezTo>
                    <a:pt x="1793263" y="400311"/>
                    <a:pt x="1793369" y="397919"/>
                    <a:pt x="1792360" y="395906"/>
                  </a:cubicBezTo>
                  <a:lnTo>
                    <a:pt x="1598588" y="9403"/>
                  </a:lnTo>
                  <a:cubicBezTo>
                    <a:pt x="1595698" y="3639"/>
                    <a:pt x="1589803" y="0"/>
                    <a:pt x="1583355" y="0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1600" y="-66675"/>
              <a:ext cx="1597579" cy="4719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 rot="10481927" flipH="1">
            <a:off x="16784572" y="4861938"/>
            <a:ext cx="4338708" cy="4105502"/>
          </a:xfrm>
          <a:custGeom>
            <a:avLst/>
            <a:gdLst/>
            <a:ahLst/>
            <a:cxnLst/>
            <a:rect l="l" t="t" r="r" b="b"/>
            <a:pathLst>
              <a:path w="4338708" h="4105502">
                <a:moveTo>
                  <a:pt x="4338707" y="0"/>
                </a:moveTo>
                <a:lnTo>
                  <a:pt x="0" y="0"/>
                </a:lnTo>
                <a:lnTo>
                  <a:pt x="0" y="4105502"/>
                </a:lnTo>
                <a:lnTo>
                  <a:pt x="4338707" y="4105502"/>
                </a:lnTo>
                <a:lnTo>
                  <a:pt x="4338707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-2269885" y="-2139480"/>
            <a:ext cx="3825635" cy="3380905"/>
          </a:xfrm>
          <a:custGeom>
            <a:avLst/>
            <a:gdLst/>
            <a:ahLst/>
            <a:cxnLst/>
            <a:rect l="l" t="t" r="r" b="b"/>
            <a:pathLst>
              <a:path w="3825635" h="3380905">
                <a:moveTo>
                  <a:pt x="0" y="0"/>
                </a:moveTo>
                <a:lnTo>
                  <a:pt x="3825635" y="0"/>
                </a:lnTo>
                <a:lnTo>
                  <a:pt x="3825635" y="3380905"/>
                </a:lnTo>
                <a:lnTo>
                  <a:pt x="0" y="33809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 rot="-5400000">
            <a:off x="-397581" y="9002682"/>
            <a:ext cx="1022473" cy="511236"/>
          </a:xfrm>
          <a:custGeom>
            <a:avLst/>
            <a:gdLst/>
            <a:ahLst/>
            <a:cxnLst/>
            <a:rect l="l" t="t" r="r" b="b"/>
            <a:pathLst>
              <a:path w="1022473" h="511236">
                <a:moveTo>
                  <a:pt x="0" y="0"/>
                </a:moveTo>
                <a:lnTo>
                  <a:pt x="1022473" y="0"/>
                </a:lnTo>
                <a:lnTo>
                  <a:pt x="1022473" y="511236"/>
                </a:lnTo>
                <a:lnTo>
                  <a:pt x="0" y="5112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368234" y="385226"/>
            <a:ext cx="899017" cy="732699"/>
          </a:xfrm>
          <a:custGeom>
            <a:avLst/>
            <a:gdLst/>
            <a:ahLst/>
            <a:cxnLst/>
            <a:rect l="l" t="t" r="r" b="b"/>
            <a:pathLst>
              <a:path w="899017" h="732699">
                <a:moveTo>
                  <a:pt x="0" y="0"/>
                </a:moveTo>
                <a:lnTo>
                  <a:pt x="899017" y="0"/>
                </a:lnTo>
                <a:lnTo>
                  <a:pt x="899017" y="732699"/>
                </a:lnTo>
                <a:lnTo>
                  <a:pt x="0" y="7326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7381258" y="-2517246"/>
            <a:ext cx="1992249" cy="4114800"/>
          </a:xfrm>
          <a:custGeom>
            <a:avLst/>
            <a:gdLst/>
            <a:ahLst/>
            <a:cxnLst/>
            <a:rect l="l" t="t" r="r" b="b"/>
            <a:pathLst>
              <a:path w="1992249" h="411480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-164893" y="-335345"/>
            <a:ext cx="9925050" cy="40005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6499" b="1" u="sng" dirty="0">
                <a:solidFill>
                  <a:srgbClr val="23403D"/>
                </a:solidFill>
                <a:latin typeface="TT Norms Bold"/>
                <a:ea typeface="TT Norms Bold"/>
                <a:cs typeface="TT Norms Bold"/>
                <a:sym typeface="TT Norms Bold"/>
              </a:rPr>
              <a:t>GOAL</a:t>
            </a:r>
          </a:p>
          <a:p>
            <a:pPr algn="ctr"/>
            <a:r>
              <a:rPr lang="en-US" sz="6499" b="1" dirty="0">
                <a:solidFill>
                  <a:srgbClr val="23403D"/>
                </a:solidFill>
                <a:latin typeface="TT Norms Bold"/>
                <a:ea typeface="TT Norms Bold"/>
                <a:cs typeface="TT Norms Bold"/>
                <a:sym typeface="TT Norms Bold"/>
              </a:rPr>
              <a:t>CONTROLLED GROWTH</a:t>
            </a:r>
          </a:p>
        </p:txBody>
      </p: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18B0107F-D61E-F22B-3928-4DF6B7285A9C}"/>
              </a:ext>
            </a:extLst>
          </p:cNvPr>
          <p:cNvSpPr/>
          <p:nvPr/>
        </p:nvSpPr>
        <p:spPr>
          <a:xfrm>
            <a:off x="4623368" y="4932362"/>
            <a:ext cx="4520632" cy="4211152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B8B0DAF-870B-0A3A-1C77-ABCF154B0788}"/>
              </a:ext>
            </a:extLst>
          </p:cNvPr>
          <p:cNvSpPr txBox="1"/>
          <p:nvPr/>
        </p:nvSpPr>
        <p:spPr>
          <a:xfrm>
            <a:off x="7199583" y="4783615"/>
            <a:ext cx="2325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RISK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F6212C0-6619-E460-2140-38151FF1659E}"/>
              </a:ext>
            </a:extLst>
          </p:cNvPr>
          <p:cNvSpPr txBox="1"/>
          <p:nvPr/>
        </p:nvSpPr>
        <p:spPr>
          <a:xfrm>
            <a:off x="9180201" y="8343900"/>
            <a:ext cx="2783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GROWTH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359D166-AE4B-A878-B5D4-05465EDE1379}"/>
              </a:ext>
            </a:extLst>
          </p:cNvPr>
          <p:cNvSpPr txBox="1"/>
          <p:nvPr/>
        </p:nvSpPr>
        <p:spPr>
          <a:xfrm>
            <a:off x="2903360" y="8343900"/>
            <a:ext cx="1683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PROFIT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116FE84-D72F-0285-C86B-13D732535A97}"/>
              </a:ext>
            </a:extLst>
          </p:cNvPr>
          <p:cNvCxnSpPr/>
          <p:nvPr/>
        </p:nvCxnSpPr>
        <p:spPr>
          <a:xfrm>
            <a:off x="7801610" y="5499585"/>
            <a:ext cx="1570990" cy="2615715"/>
          </a:xfrm>
          <a:prstGeom prst="straightConnector1">
            <a:avLst/>
          </a:prstGeom>
          <a:ln w="5715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BA6D2DD-D61D-D604-487D-77D58F9D3B85}"/>
              </a:ext>
            </a:extLst>
          </p:cNvPr>
          <p:cNvCxnSpPr/>
          <p:nvPr/>
        </p:nvCxnSpPr>
        <p:spPr>
          <a:xfrm>
            <a:off x="4876800" y="9378086"/>
            <a:ext cx="3849632" cy="0"/>
          </a:xfrm>
          <a:prstGeom prst="straightConnector1">
            <a:avLst/>
          </a:prstGeom>
          <a:ln w="5715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3194F309-FC64-B00C-81E5-32360EEF28DF}"/>
              </a:ext>
            </a:extLst>
          </p:cNvPr>
          <p:cNvCxnSpPr>
            <a:cxnSpLocks/>
          </p:cNvCxnSpPr>
          <p:nvPr/>
        </p:nvCxnSpPr>
        <p:spPr>
          <a:xfrm flipV="1">
            <a:off x="4558387" y="5429946"/>
            <a:ext cx="1537613" cy="2834101"/>
          </a:xfrm>
          <a:prstGeom prst="straightConnector1">
            <a:avLst/>
          </a:prstGeom>
          <a:ln w="5715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6C485-99A7-FE43-907A-BB288BB28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BE2D8D-3E5C-E759-8635-7C8C795162F9}"/>
              </a:ext>
            </a:extLst>
          </p:cNvPr>
          <p:cNvSpPr/>
          <p:nvPr/>
        </p:nvSpPr>
        <p:spPr>
          <a:xfrm rot="5400000">
            <a:off x="3833569" y="-4428274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1E01014-89A2-2741-251B-B7EC43727510}"/>
              </a:ext>
            </a:extLst>
          </p:cNvPr>
          <p:cNvGrpSpPr/>
          <p:nvPr/>
        </p:nvGrpSpPr>
        <p:grpSpPr>
          <a:xfrm rot="5400000">
            <a:off x="1524460" y="3678415"/>
            <a:ext cx="500647" cy="438066"/>
            <a:chOff x="0" y="0"/>
            <a:chExt cx="812800" cy="7112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9B35979-D44A-326A-1213-94021CB41EF7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2B8B3D0-D835-3F20-BD90-45837F25468A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AE6D40BE-E26E-19C7-EB34-6194D317D1F3}"/>
              </a:ext>
            </a:extLst>
          </p:cNvPr>
          <p:cNvGrpSpPr/>
          <p:nvPr/>
        </p:nvGrpSpPr>
        <p:grpSpPr>
          <a:xfrm rot="5400000">
            <a:off x="1524460" y="5257291"/>
            <a:ext cx="500647" cy="438066"/>
            <a:chOff x="0" y="0"/>
            <a:chExt cx="812800" cy="7112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DBE0E44-A142-D784-0294-AF2DA4502C3D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594FDA2-E563-45D9-BB31-B3DFE1369E09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D44F480C-E75B-E134-D199-57713CDF167B}"/>
              </a:ext>
            </a:extLst>
          </p:cNvPr>
          <p:cNvGrpSpPr/>
          <p:nvPr/>
        </p:nvGrpSpPr>
        <p:grpSpPr>
          <a:xfrm rot="5400000">
            <a:off x="1524460" y="6758063"/>
            <a:ext cx="500647" cy="438066"/>
            <a:chOff x="0" y="0"/>
            <a:chExt cx="812800" cy="711200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AA0F8734-BC93-B063-12CB-31B494730064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E5D93C0E-4EEA-97AE-699B-C0FBB9AF7BE4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B6A39F8C-A48A-2FAE-EBDE-C38CF72A7E7D}"/>
              </a:ext>
            </a:extLst>
          </p:cNvPr>
          <p:cNvGrpSpPr/>
          <p:nvPr/>
        </p:nvGrpSpPr>
        <p:grpSpPr>
          <a:xfrm>
            <a:off x="11622068" y="-4163460"/>
            <a:ext cx="11145501" cy="9752314"/>
            <a:chOff x="0" y="0"/>
            <a:chExt cx="812800" cy="711200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8A8137AD-A93E-BD97-BA64-B00E2E691D9B}"/>
                </a:ext>
              </a:extLst>
            </p:cNvPr>
            <p:cNvSpPr/>
            <p:nvPr/>
          </p:nvSpPr>
          <p:spPr>
            <a:xfrm>
              <a:off x="10933" y="16124"/>
              <a:ext cx="790933" cy="695076"/>
            </a:xfrm>
            <a:custGeom>
              <a:avLst/>
              <a:gdLst/>
              <a:ahLst/>
              <a:cxnLst/>
              <a:rect l="l" t="t" r="r" b="b"/>
              <a:pathLst>
                <a:path w="790933" h="695076">
                  <a:moveTo>
                    <a:pt x="409252" y="8000"/>
                  </a:moveTo>
                  <a:lnTo>
                    <a:pt x="788082" y="670952"/>
                  </a:lnTo>
                  <a:cubicBezTo>
                    <a:pt x="790934" y="675942"/>
                    <a:pt x="790913" y="682074"/>
                    <a:pt x="788028" y="687045"/>
                  </a:cubicBezTo>
                  <a:cubicBezTo>
                    <a:pt x="785143" y="692016"/>
                    <a:pt x="779830" y="695076"/>
                    <a:pt x="774082" y="695076"/>
                  </a:cubicBezTo>
                  <a:lnTo>
                    <a:pt x="16852" y="695076"/>
                  </a:lnTo>
                  <a:cubicBezTo>
                    <a:pt x="11104" y="695076"/>
                    <a:pt x="5791" y="692016"/>
                    <a:pt x="2906" y="687045"/>
                  </a:cubicBezTo>
                  <a:cubicBezTo>
                    <a:pt x="21" y="682074"/>
                    <a:pt x="0" y="675942"/>
                    <a:pt x="2852" y="670952"/>
                  </a:cubicBezTo>
                  <a:lnTo>
                    <a:pt x="381682" y="8000"/>
                  </a:lnTo>
                  <a:cubicBezTo>
                    <a:pt x="384509" y="3053"/>
                    <a:pt x="389769" y="0"/>
                    <a:pt x="395467" y="0"/>
                  </a:cubicBezTo>
                  <a:cubicBezTo>
                    <a:pt x="401165" y="0"/>
                    <a:pt x="406425" y="3053"/>
                    <a:pt x="409252" y="8000"/>
                  </a:cubicBezTo>
                  <a:close/>
                </a:path>
              </a:pathLst>
            </a:custGeom>
            <a:solidFill>
              <a:srgbClr val="2340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8A750749-078F-ECE7-1934-C1FD7CF1E345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D1DC79F0-A64D-6AE6-43F7-3296E3D869D3}"/>
              </a:ext>
            </a:extLst>
          </p:cNvPr>
          <p:cNvGrpSpPr/>
          <p:nvPr/>
        </p:nvGrpSpPr>
        <p:grpSpPr>
          <a:xfrm rot="-10800000">
            <a:off x="11377362" y="-406136"/>
            <a:ext cx="4180138" cy="3657620"/>
            <a:chOff x="0" y="0"/>
            <a:chExt cx="812800" cy="711200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F3CC6C13-1E70-B997-8E41-9A00B385E067}"/>
                </a:ext>
              </a:extLst>
            </p:cNvPr>
            <p:cNvSpPr/>
            <p:nvPr/>
          </p:nvSpPr>
          <p:spPr>
            <a:xfrm>
              <a:off x="29152" y="42992"/>
              <a:ext cx="754496" cy="668208"/>
            </a:xfrm>
            <a:custGeom>
              <a:avLst/>
              <a:gdLst/>
              <a:ahLst/>
              <a:cxnLst/>
              <a:rect l="l" t="t" r="r" b="b"/>
              <a:pathLst>
                <a:path w="754496" h="668208">
                  <a:moveTo>
                    <a:pt x="414003" y="21330"/>
                  </a:moveTo>
                  <a:lnTo>
                    <a:pt x="746893" y="603886"/>
                  </a:lnTo>
                  <a:cubicBezTo>
                    <a:pt x="754496" y="617192"/>
                    <a:pt x="754441" y="633540"/>
                    <a:pt x="746749" y="646795"/>
                  </a:cubicBezTo>
                  <a:cubicBezTo>
                    <a:pt x="739057" y="660050"/>
                    <a:pt x="724890" y="668208"/>
                    <a:pt x="709565" y="668208"/>
                  </a:cubicBezTo>
                  <a:lnTo>
                    <a:pt x="44931" y="668208"/>
                  </a:lnTo>
                  <a:cubicBezTo>
                    <a:pt x="29606" y="668208"/>
                    <a:pt x="15439" y="660050"/>
                    <a:pt x="7747" y="646795"/>
                  </a:cubicBezTo>
                  <a:cubicBezTo>
                    <a:pt x="55" y="633540"/>
                    <a:pt x="0" y="617192"/>
                    <a:pt x="7603" y="603886"/>
                  </a:cubicBezTo>
                  <a:lnTo>
                    <a:pt x="340493" y="21330"/>
                  </a:lnTo>
                  <a:cubicBezTo>
                    <a:pt x="348030" y="8140"/>
                    <a:pt x="362056" y="0"/>
                    <a:pt x="377248" y="0"/>
                  </a:cubicBezTo>
                  <a:cubicBezTo>
                    <a:pt x="392440" y="0"/>
                    <a:pt x="406466" y="8140"/>
                    <a:pt x="414003" y="21330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797031E3-C11A-18A2-E06A-72637C9DCE22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8771E84A-E00F-2508-2C36-A0FBCC84D2C6}"/>
              </a:ext>
            </a:extLst>
          </p:cNvPr>
          <p:cNvGrpSpPr/>
          <p:nvPr/>
        </p:nvGrpSpPr>
        <p:grpSpPr>
          <a:xfrm>
            <a:off x="12444764" y="2989577"/>
            <a:ext cx="8794187" cy="7694914"/>
            <a:chOff x="0" y="0"/>
            <a:chExt cx="812800" cy="711200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9A6EB873-A6F2-9A9E-91F6-8DA058392FC5}"/>
                </a:ext>
              </a:extLst>
            </p:cNvPr>
            <p:cNvSpPr/>
            <p:nvPr/>
          </p:nvSpPr>
          <p:spPr>
            <a:xfrm>
              <a:off x="13857" y="20435"/>
              <a:ext cx="785086" cy="690765"/>
            </a:xfrm>
            <a:custGeom>
              <a:avLst/>
              <a:gdLst/>
              <a:ahLst/>
              <a:cxnLst/>
              <a:rect l="l" t="t" r="r" b="b"/>
              <a:pathLst>
                <a:path w="785086" h="690765">
                  <a:moveTo>
                    <a:pt x="410014" y="10139"/>
                  </a:moveTo>
                  <a:lnTo>
                    <a:pt x="781472" y="660191"/>
                  </a:lnTo>
                  <a:cubicBezTo>
                    <a:pt x="785086" y="666516"/>
                    <a:pt x="785060" y="674286"/>
                    <a:pt x="781404" y="680587"/>
                  </a:cubicBezTo>
                  <a:cubicBezTo>
                    <a:pt x="777748" y="686887"/>
                    <a:pt x="771014" y="690765"/>
                    <a:pt x="763729" y="690765"/>
                  </a:cubicBezTo>
                  <a:lnTo>
                    <a:pt x="21357" y="690765"/>
                  </a:lnTo>
                  <a:cubicBezTo>
                    <a:pt x="14072" y="690765"/>
                    <a:pt x="7338" y="686887"/>
                    <a:pt x="3682" y="680587"/>
                  </a:cubicBezTo>
                  <a:cubicBezTo>
                    <a:pt x="26" y="674286"/>
                    <a:pt x="0" y="666516"/>
                    <a:pt x="3614" y="660191"/>
                  </a:cubicBezTo>
                  <a:lnTo>
                    <a:pt x="375072" y="10139"/>
                  </a:lnTo>
                  <a:cubicBezTo>
                    <a:pt x="378655" y="3870"/>
                    <a:pt x="385322" y="0"/>
                    <a:pt x="392543" y="0"/>
                  </a:cubicBezTo>
                  <a:cubicBezTo>
                    <a:pt x="399764" y="0"/>
                    <a:pt x="406431" y="3870"/>
                    <a:pt x="410014" y="10139"/>
                  </a:cubicBezTo>
                  <a:close/>
                </a:path>
              </a:pathLst>
            </a:custGeom>
            <a:solidFill>
              <a:srgbClr val="2340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08D9F0BD-CAAC-5BDC-35FB-0BBEAF604070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3D51B2A6-AF3B-A96A-AA7E-57731CFEDF1B}"/>
              </a:ext>
            </a:extLst>
          </p:cNvPr>
          <p:cNvGrpSpPr/>
          <p:nvPr/>
        </p:nvGrpSpPr>
        <p:grpSpPr>
          <a:xfrm>
            <a:off x="11622068" y="7617932"/>
            <a:ext cx="3885376" cy="3399704"/>
            <a:chOff x="0" y="0"/>
            <a:chExt cx="812800" cy="711200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FEBA7563-F2B6-5428-1AEE-ED5F9A341BBA}"/>
                </a:ext>
              </a:extLst>
            </p:cNvPr>
            <p:cNvSpPr/>
            <p:nvPr/>
          </p:nvSpPr>
          <p:spPr>
            <a:xfrm>
              <a:off x="31363" y="46254"/>
              <a:ext cx="750073" cy="664946"/>
            </a:xfrm>
            <a:custGeom>
              <a:avLst/>
              <a:gdLst/>
              <a:ahLst/>
              <a:cxnLst/>
              <a:rect l="l" t="t" r="r" b="b"/>
              <a:pathLst>
                <a:path w="750073" h="664946">
                  <a:moveTo>
                    <a:pt x="414581" y="22948"/>
                  </a:moveTo>
                  <a:lnTo>
                    <a:pt x="741893" y="595744"/>
                  </a:lnTo>
                  <a:cubicBezTo>
                    <a:pt x="750074" y="610060"/>
                    <a:pt x="750015" y="627648"/>
                    <a:pt x="741739" y="641908"/>
                  </a:cubicBezTo>
                  <a:cubicBezTo>
                    <a:pt x="733463" y="656169"/>
                    <a:pt x="718222" y="664946"/>
                    <a:pt x="701734" y="664946"/>
                  </a:cubicBezTo>
                  <a:lnTo>
                    <a:pt x="48340" y="664946"/>
                  </a:lnTo>
                  <a:cubicBezTo>
                    <a:pt x="31852" y="664946"/>
                    <a:pt x="16611" y="656169"/>
                    <a:pt x="8335" y="641908"/>
                  </a:cubicBezTo>
                  <a:cubicBezTo>
                    <a:pt x="59" y="627648"/>
                    <a:pt x="0" y="610060"/>
                    <a:pt x="8181" y="595744"/>
                  </a:cubicBezTo>
                  <a:lnTo>
                    <a:pt x="335493" y="22948"/>
                  </a:lnTo>
                  <a:cubicBezTo>
                    <a:pt x="343602" y="8757"/>
                    <a:pt x="358693" y="0"/>
                    <a:pt x="375037" y="0"/>
                  </a:cubicBezTo>
                  <a:cubicBezTo>
                    <a:pt x="391381" y="0"/>
                    <a:pt x="406472" y="8757"/>
                    <a:pt x="414581" y="22948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7044A30E-105A-F8C7-32A3-ABFA586658DF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24" name="Freeform 24">
            <a:extLst>
              <a:ext uri="{FF2B5EF4-FFF2-40B4-BE49-F238E27FC236}">
                <a16:creationId xmlns:a16="http://schemas.microsoft.com/office/drawing/2014/main" id="{E60BE9AD-60A0-F9FC-F4E4-1173861F90C5}"/>
              </a:ext>
            </a:extLst>
          </p:cNvPr>
          <p:cNvSpPr/>
          <p:nvPr/>
        </p:nvSpPr>
        <p:spPr>
          <a:xfrm>
            <a:off x="-465592" y="9702769"/>
            <a:ext cx="2021342" cy="793377"/>
          </a:xfrm>
          <a:custGeom>
            <a:avLst/>
            <a:gdLst/>
            <a:ahLst/>
            <a:cxnLst/>
            <a:rect l="l" t="t" r="r" b="b"/>
            <a:pathLst>
              <a:path w="2021342" h="793377">
                <a:moveTo>
                  <a:pt x="0" y="0"/>
                </a:moveTo>
                <a:lnTo>
                  <a:pt x="2021342" y="0"/>
                </a:lnTo>
                <a:lnTo>
                  <a:pt x="2021342" y="793376"/>
                </a:lnTo>
                <a:lnTo>
                  <a:pt x="0" y="793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5" name="Group 25">
            <a:extLst>
              <a:ext uri="{FF2B5EF4-FFF2-40B4-BE49-F238E27FC236}">
                <a16:creationId xmlns:a16="http://schemas.microsoft.com/office/drawing/2014/main" id="{B4A2FB5B-AA8C-6CB2-F5D3-6B85C1D223E5}"/>
              </a:ext>
            </a:extLst>
          </p:cNvPr>
          <p:cNvGrpSpPr/>
          <p:nvPr/>
        </p:nvGrpSpPr>
        <p:grpSpPr>
          <a:xfrm>
            <a:off x="16106620" y="303325"/>
            <a:ext cx="4035505" cy="818745"/>
            <a:chOff x="0" y="0"/>
            <a:chExt cx="5380674" cy="1091660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6DE5EB3F-985E-EE74-7B05-AA9033209DBE}"/>
                </a:ext>
              </a:extLst>
            </p:cNvPr>
            <p:cNvSpPr/>
            <p:nvPr/>
          </p:nvSpPr>
          <p:spPr>
            <a:xfrm>
              <a:off x="2599374" y="0"/>
              <a:ext cx="2781300" cy="1091660"/>
            </a:xfrm>
            <a:custGeom>
              <a:avLst/>
              <a:gdLst/>
              <a:ahLst/>
              <a:cxnLst/>
              <a:rect l="l" t="t" r="r" b="b"/>
              <a:pathLst>
                <a:path w="2781300" h="1091660">
                  <a:moveTo>
                    <a:pt x="0" y="0"/>
                  </a:moveTo>
                  <a:lnTo>
                    <a:pt x="2781300" y="0"/>
                  </a:lnTo>
                  <a:lnTo>
                    <a:pt x="2781300" y="1091660"/>
                  </a:lnTo>
                  <a:lnTo>
                    <a:pt x="0" y="1091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59CC2E30-B4DE-6FC7-ACAF-7BECA4413B98}"/>
                </a:ext>
              </a:extLst>
            </p:cNvPr>
            <p:cNvSpPr/>
            <p:nvPr/>
          </p:nvSpPr>
          <p:spPr>
            <a:xfrm>
              <a:off x="0" y="0"/>
              <a:ext cx="2487304" cy="1091660"/>
            </a:xfrm>
            <a:custGeom>
              <a:avLst/>
              <a:gdLst/>
              <a:ahLst/>
              <a:cxnLst/>
              <a:rect l="l" t="t" r="r" b="b"/>
              <a:pathLst>
                <a:path w="2487304" h="1091660">
                  <a:moveTo>
                    <a:pt x="0" y="0"/>
                  </a:moveTo>
                  <a:lnTo>
                    <a:pt x="2487304" y="0"/>
                  </a:lnTo>
                  <a:lnTo>
                    <a:pt x="2487304" y="1091660"/>
                  </a:lnTo>
                  <a:lnTo>
                    <a:pt x="0" y="1091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r="-1181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Freeform 28">
            <a:extLst>
              <a:ext uri="{FF2B5EF4-FFF2-40B4-BE49-F238E27FC236}">
                <a16:creationId xmlns:a16="http://schemas.microsoft.com/office/drawing/2014/main" id="{B30241BB-1228-996F-4E39-6BB2FF321AF2}"/>
              </a:ext>
            </a:extLst>
          </p:cNvPr>
          <p:cNvSpPr/>
          <p:nvPr/>
        </p:nvSpPr>
        <p:spPr>
          <a:xfrm>
            <a:off x="17674864" y="9720423"/>
            <a:ext cx="899017" cy="732699"/>
          </a:xfrm>
          <a:custGeom>
            <a:avLst/>
            <a:gdLst/>
            <a:ahLst/>
            <a:cxnLst/>
            <a:rect l="l" t="t" r="r" b="b"/>
            <a:pathLst>
              <a:path w="899017" h="732699">
                <a:moveTo>
                  <a:pt x="0" y="0"/>
                </a:moveTo>
                <a:lnTo>
                  <a:pt x="899018" y="0"/>
                </a:lnTo>
                <a:lnTo>
                  <a:pt x="899018" y="732699"/>
                </a:lnTo>
                <a:lnTo>
                  <a:pt x="0" y="7326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E6AAA7C0-6BA1-E4E4-D9AB-5437E353A305}"/>
              </a:ext>
            </a:extLst>
          </p:cNvPr>
          <p:cNvSpPr/>
          <p:nvPr/>
        </p:nvSpPr>
        <p:spPr>
          <a:xfrm rot="-2199196" flipH="1">
            <a:off x="-1587894" y="-1960574"/>
            <a:ext cx="3285470" cy="3108876"/>
          </a:xfrm>
          <a:custGeom>
            <a:avLst/>
            <a:gdLst/>
            <a:ahLst/>
            <a:cxnLst/>
            <a:rect l="l" t="t" r="r" b="b"/>
            <a:pathLst>
              <a:path w="3285470" h="3108876">
                <a:moveTo>
                  <a:pt x="3285469" y="0"/>
                </a:moveTo>
                <a:lnTo>
                  <a:pt x="0" y="0"/>
                </a:lnTo>
                <a:lnTo>
                  <a:pt x="0" y="3108876"/>
                </a:lnTo>
                <a:lnTo>
                  <a:pt x="3285469" y="3108876"/>
                </a:lnTo>
                <a:lnTo>
                  <a:pt x="3285469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>
            <a:extLst>
              <a:ext uri="{FF2B5EF4-FFF2-40B4-BE49-F238E27FC236}">
                <a16:creationId xmlns:a16="http://schemas.microsoft.com/office/drawing/2014/main" id="{103CA829-1DEC-7523-08FA-BE83237E211E}"/>
              </a:ext>
            </a:extLst>
          </p:cNvPr>
          <p:cNvSpPr/>
          <p:nvPr/>
        </p:nvSpPr>
        <p:spPr>
          <a:xfrm>
            <a:off x="368234" y="385226"/>
            <a:ext cx="899017" cy="732699"/>
          </a:xfrm>
          <a:custGeom>
            <a:avLst/>
            <a:gdLst/>
            <a:ahLst/>
            <a:cxnLst/>
            <a:rect l="l" t="t" r="r" b="b"/>
            <a:pathLst>
              <a:path w="899017" h="732699">
                <a:moveTo>
                  <a:pt x="0" y="0"/>
                </a:moveTo>
                <a:lnTo>
                  <a:pt x="899017" y="0"/>
                </a:lnTo>
                <a:lnTo>
                  <a:pt x="899017" y="732699"/>
                </a:lnTo>
                <a:lnTo>
                  <a:pt x="0" y="7326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>
            <a:extLst>
              <a:ext uri="{FF2B5EF4-FFF2-40B4-BE49-F238E27FC236}">
                <a16:creationId xmlns:a16="http://schemas.microsoft.com/office/drawing/2014/main" id="{127237B6-9CFD-B318-411A-A97754E346D6}"/>
              </a:ext>
            </a:extLst>
          </p:cNvPr>
          <p:cNvSpPr/>
          <p:nvPr/>
        </p:nvSpPr>
        <p:spPr>
          <a:xfrm>
            <a:off x="10737512" y="-3729574"/>
            <a:ext cx="1992249" cy="4114800"/>
          </a:xfrm>
          <a:custGeom>
            <a:avLst/>
            <a:gdLst/>
            <a:ahLst/>
            <a:cxnLst/>
            <a:rect l="l" t="t" r="r" b="b"/>
            <a:pathLst>
              <a:path w="1992249" h="411480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>
            <a:extLst>
              <a:ext uri="{FF2B5EF4-FFF2-40B4-BE49-F238E27FC236}">
                <a16:creationId xmlns:a16="http://schemas.microsoft.com/office/drawing/2014/main" id="{7EA81294-91AA-A3C7-F268-888DE9BCC591}"/>
              </a:ext>
            </a:extLst>
          </p:cNvPr>
          <p:cNvSpPr/>
          <p:nvPr/>
        </p:nvSpPr>
        <p:spPr>
          <a:xfrm>
            <a:off x="9845023" y="1422674"/>
            <a:ext cx="8279350" cy="7606653"/>
          </a:xfrm>
          <a:custGeom>
            <a:avLst/>
            <a:gdLst/>
            <a:ahLst/>
            <a:cxnLst/>
            <a:rect l="l" t="t" r="r" b="b"/>
            <a:pathLst>
              <a:path w="8279350" h="7606653">
                <a:moveTo>
                  <a:pt x="0" y="0"/>
                </a:moveTo>
                <a:lnTo>
                  <a:pt x="8279350" y="0"/>
                </a:lnTo>
                <a:lnTo>
                  <a:pt x="8279350" y="7606653"/>
                </a:lnTo>
                <a:lnTo>
                  <a:pt x="0" y="76066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33" name="Group 33">
            <a:extLst>
              <a:ext uri="{FF2B5EF4-FFF2-40B4-BE49-F238E27FC236}">
                <a16:creationId xmlns:a16="http://schemas.microsoft.com/office/drawing/2014/main" id="{02F86216-B013-5B20-CB99-33B106604063}"/>
              </a:ext>
            </a:extLst>
          </p:cNvPr>
          <p:cNvGrpSpPr/>
          <p:nvPr/>
        </p:nvGrpSpPr>
        <p:grpSpPr>
          <a:xfrm>
            <a:off x="10430048" y="1422674"/>
            <a:ext cx="11520205" cy="7606653"/>
            <a:chOff x="0" y="0"/>
            <a:chExt cx="1057872" cy="698500"/>
          </a:xfrm>
        </p:grpSpPr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449D4D49-D54E-6E69-8BED-A84003BF5067}"/>
                </a:ext>
              </a:extLst>
            </p:cNvPr>
            <p:cNvSpPr/>
            <p:nvPr/>
          </p:nvSpPr>
          <p:spPr>
            <a:xfrm>
              <a:off x="5162" y="0"/>
              <a:ext cx="1047548" cy="698500"/>
            </a:xfrm>
            <a:custGeom>
              <a:avLst/>
              <a:gdLst/>
              <a:ahLst/>
              <a:cxnLst/>
              <a:rect l="l" t="t" r="r" b="b"/>
              <a:pathLst>
                <a:path w="1047548" h="698500">
                  <a:moveTo>
                    <a:pt x="1039191" y="372485"/>
                  </a:moveTo>
                  <a:lnTo>
                    <a:pt x="863028" y="675265"/>
                  </a:lnTo>
                  <a:cubicBezTo>
                    <a:pt x="854659" y="689650"/>
                    <a:pt x="839271" y="698500"/>
                    <a:pt x="822629" y="698500"/>
                  </a:cubicBezTo>
                  <a:lnTo>
                    <a:pt x="224919" y="698500"/>
                  </a:lnTo>
                  <a:cubicBezTo>
                    <a:pt x="208276" y="698500"/>
                    <a:pt x="192889" y="689650"/>
                    <a:pt x="184520" y="675265"/>
                  </a:cubicBezTo>
                  <a:lnTo>
                    <a:pt x="8356" y="372485"/>
                  </a:lnTo>
                  <a:cubicBezTo>
                    <a:pt x="0" y="358122"/>
                    <a:pt x="0" y="340378"/>
                    <a:pt x="8356" y="326015"/>
                  </a:cubicBezTo>
                  <a:lnTo>
                    <a:pt x="184520" y="23235"/>
                  </a:lnTo>
                  <a:cubicBezTo>
                    <a:pt x="192889" y="8850"/>
                    <a:pt x="208276" y="0"/>
                    <a:pt x="224919" y="0"/>
                  </a:cubicBezTo>
                  <a:lnTo>
                    <a:pt x="822629" y="0"/>
                  </a:lnTo>
                  <a:cubicBezTo>
                    <a:pt x="839271" y="0"/>
                    <a:pt x="854659" y="8850"/>
                    <a:pt x="863028" y="23235"/>
                  </a:cubicBezTo>
                  <a:lnTo>
                    <a:pt x="1039191" y="326015"/>
                  </a:lnTo>
                  <a:cubicBezTo>
                    <a:pt x="1047548" y="340378"/>
                    <a:pt x="1047548" y="358122"/>
                    <a:pt x="1039191" y="372485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>
              <a:extLst>
                <a:ext uri="{FF2B5EF4-FFF2-40B4-BE49-F238E27FC236}">
                  <a16:creationId xmlns:a16="http://schemas.microsoft.com/office/drawing/2014/main" id="{F2097EC3-30B0-7052-773C-00D50D664771}"/>
                </a:ext>
              </a:extLst>
            </p:cNvPr>
            <p:cNvSpPr txBox="1"/>
            <p:nvPr/>
          </p:nvSpPr>
          <p:spPr>
            <a:xfrm>
              <a:off x="114300" y="-66675"/>
              <a:ext cx="829272" cy="765175"/>
            </a:xfrm>
            <a:prstGeom prst="rect">
              <a:avLst/>
            </a:prstGeom>
          </p:spPr>
          <p:txBody>
            <a:bodyPr lIns="59834" tIns="59834" rIns="59834" bIns="59834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36" name="Group 36">
            <a:extLst>
              <a:ext uri="{FF2B5EF4-FFF2-40B4-BE49-F238E27FC236}">
                <a16:creationId xmlns:a16="http://schemas.microsoft.com/office/drawing/2014/main" id="{7E72E2CD-6F49-BD7F-099A-191463EABD42}"/>
              </a:ext>
            </a:extLst>
          </p:cNvPr>
          <p:cNvGrpSpPr/>
          <p:nvPr/>
        </p:nvGrpSpPr>
        <p:grpSpPr>
          <a:xfrm>
            <a:off x="10737512" y="1686901"/>
            <a:ext cx="9844078" cy="7078198"/>
            <a:chOff x="0" y="0"/>
            <a:chExt cx="971446" cy="698500"/>
          </a:xfrm>
        </p:grpSpPr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B05C649C-B891-1C20-ED7E-7F70F59AC3F9}"/>
                </a:ext>
              </a:extLst>
            </p:cNvPr>
            <p:cNvSpPr/>
            <p:nvPr/>
          </p:nvSpPr>
          <p:spPr>
            <a:xfrm>
              <a:off x="4531" y="0"/>
              <a:ext cx="962385" cy="698500"/>
            </a:xfrm>
            <a:custGeom>
              <a:avLst/>
              <a:gdLst/>
              <a:ahLst/>
              <a:cxnLst/>
              <a:rect l="l" t="t" r="r" b="b"/>
              <a:pathLst>
                <a:path w="962385" h="698500">
                  <a:moveTo>
                    <a:pt x="955050" y="369643"/>
                  </a:moveTo>
                  <a:lnTo>
                    <a:pt x="775580" y="678107"/>
                  </a:lnTo>
                  <a:cubicBezTo>
                    <a:pt x="768234" y="690733"/>
                    <a:pt x="754729" y="698500"/>
                    <a:pt x="740121" y="698500"/>
                  </a:cubicBezTo>
                  <a:lnTo>
                    <a:pt x="222263" y="698500"/>
                  </a:lnTo>
                  <a:cubicBezTo>
                    <a:pt x="207655" y="698500"/>
                    <a:pt x="194150" y="690733"/>
                    <a:pt x="186804" y="678107"/>
                  </a:cubicBezTo>
                  <a:lnTo>
                    <a:pt x="7334" y="369643"/>
                  </a:lnTo>
                  <a:cubicBezTo>
                    <a:pt x="0" y="357037"/>
                    <a:pt x="0" y="341463"/>
                    <a:pt x="7334" y="328857"/>
                  </a:cubicBezTo>
                  <a:lnTo>
                    <a:pt x="186804" y="20393"/>
                  </a:lnTo>
                  <a:cubicBezTo>
                    <a:pt x="194150" y="7767"/>
                    <a:pt x="207655" y="0"/>
                    <a:pt x="222263" y="0"/>
                  </a:cubicBezTo>
                  <a:lnTo>
                    <a:pt x="740121" y="0"/>
                  </a:lnTo>
                  <a:cubicBezTo>
                    <a:pt x="754729" y="0"/>
                    <a:pt x="768234" y="7767"/>
                    <a:pt x="775580" y="20393"/>
                  </a:cubicBezTo>
                  <a:lnTo>
                    <a:pt x="955050" y="328857"/>
                  </a:lnTo>
                  <a:cubicBezTo>
                    <a:pt x="962385" y="341463"/>
                    <a:pt x="962385" y="357037"/>
                    <a:pt x="955050" y="369643"/>
                  </a:cubicBezTo>
                  <a:close/>
                </a:path>
              </a:pathLst>
            </a:custGeom>
            <a:blipFill>
              <a:blip r:embed="rId10"/>
              <a:stretch>
                <a:fillRect l="-4575" r="-4575"/>
              </a:stretch>
            </a:blipFill>
            <a:ln w="2095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TextBox 38">
            <a:extLst>
              <a:ext uri="{FF2B5EF4-FFF2-40B4-BE49-F238E27FC236}">
                <a16:creationId xmlns:a16="http://schemas.microsoft.com/office/drawing/2014/main" id="{F2C886F4-1F45-B9B0-BFB9-58C9F0EEFF40}"/>
              </a:ext>
            </a:extLst>
          </p:cNvPr>
          <p:cNvSpPr txBox="1"/>
          <p:nvPr/>
        </p:nvSpPr>
        <p:spPr>
          <a:xfrm>
            <a:off x="1225165" y="1027310"/>
            <a:ext cx="10558887" cy="1933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74"/>
              </a:lnSpc>
            </a:pPr>
            <a:r>
              <a:rPr lang="en-US" sz="6499" b="1" dirty="0">
                <a:solidFill>
                  <a:srgbClr val="23403D"/>
                </a:solidFill>
                <a:latin typeface="TT Norms Bold"/>
                <a:ea typeface="TT Norms Bold"/>
                <a:cs typeface="TT Norms Bold"/>
                <a:sym typeface="TT Norms Bold"/>
              </a:rPr>
              <a:t>OUR GROWTH STRATEGY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A95B7B0B-FA70-1991-42A6-1C76AA1F6B29}"/>
              </a:ext>
            </a:extLst>
          </p:cNvPr>
          <p:cNvSpPr txBox="1"/>
          <p:nvPr/>
        </p:nvSpPr>
        <p:spPr>
          <a:xfrm>
            <a:off x="2183241" y="3261884"/>
            <a:ext cx="6625380" cy="1275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99"/>
              </a:lnSpc>
            </a:pPr>
            <a:r>
              <a:rPr lang="en-US" sz="3399" b="1" dirty="0">
                <a:solidFill>
                  <a:srgbClr val="23403D"/>
                </a:solidFill>
                <a:latin typeface="TT Norms Bold"/>
                <a:ea typeface="TT Norms Bold"/>
                <a:cs typeface="TT Norms Bold"/>
                <a:sym typeface="TT Norms Bold"/>
              </a:rPr>
              <a:t>Increasing loan rates while staying competitive </a:t>
            </a:r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7D083D85-FE82-C6DC-A552-8AFDE8D545AD}"/>
              </a:ext>
            </a:extLst>
          </p:cNvPr>
          <p:cNvSpPr txBox="1"/>
          <p:nvPr/>
        </p:nvSpPr>
        <p:spPr>
          <a:xfrm>
            <a:off x="2166679" y="4838649"/>
            <a:ext cx="6159541" cy="1275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99"/>
              </a:lnSpc>
            </a:pPr>
            <a:r>
              <a:rPr lang="en-US" sz="3399" b="1" dirty="0">
                <a:solidFill>
                  <a:srgbClr val="23403D"/>
                </a:solidFill>
                <a:latin typeface="TT Norms Bold"/>
                <a:ea typeface="TT Norms Bold"/>
                <a:cs typeface="TT Norms Bold"/>
                <a:sym typeface="TT Norms Bold"/>
              </a:rPr>
              <a:t>Increasing Total Assets greater than $925MM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80CB90A-721F-47AB-0FBB-2E188824341C}"/>
              </a:ext>
            </a:extLst>
          </p:cNvPr>
          <p:cNvSpPr txBox="1"/>
          <p:nvPr/>
        </p:nvSpPr>
        <p:spPr>
          <a:xfrm>
            <a:off x="2128663" y="6407837"/>
            <a:ext cx="6068808" cy="1138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99" b="1" dirty="0">
                <a:solidFill>
                  <a:srgbClr val="23403D"/>
                </a:solidFill>
                <a:latin typeface="TT Norms Bold"/>
              </a:rPr>
              <a:t>Minimizing</a:t>
            </a:r>
            <a:r>
              <a:rPr lang="en-US" dirty="0"/>
              <a:t> </a:t>
            </a:r>
            <a:r>
              <a:rPr kumimoji="0" lang="en-US" sz="3399" b="1" i="0" u="none" strike="noStrike" kern="1200" cap="none" spc="0" normalizeH="0" baseline="0" noProof="0" dirty="0">
                <a:ln>
                  <a:noFill/>
                </a:ln>
                <a:solidFill>
                  <a:srgbClr val="23403D"/>
                </a:solidFill>
                <a:effectLst/>
                <a:uLnTx/>
                <a:uFillTx/>
                <a:latin typeface="TT Norms Bold"/>
                <a:ea typeface="+mn-ea"/>
                <a:cs typeface="+mn-cs"/>
              </a:rPr>
              <a:t>Risk in our Securities Portfolio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070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027CA-DC27-9ED3-6DA6-864923581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C6E5A496-8606-508F-A700-8DB218B47C53}"/>
              </a:ext>
            </a:extLst>
          </p:cNvPr>
          <p:cNvGrpSpPr/>
          <p:nvPr/>
        </p:nvGrpSpPr>
        <p:grpSpPr>
          <a:xfrm>
            <a:off x="13620750" y="-1533177"/>
            <a:ext cx="5555395" cy="2218077"/>
            <a:chOff x="0" y="0"/>
            <a:chExt cx="890604" cy="35558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F59B691-991C-C7ED-06A3-DBD9C3560FED}"/>
                </a:ext>
              </a:extLst>
            </p:cNvPr>
            <p:cNvSpPr/>
            <p:nvPr/>
          </p:nvSpPr>
          <p:spPr>
            <a:xfrm>
              <a:off x="10968" y="0"/>
              <a:ext cx="868668" cy="355587"/>
            </a:xfrm>
            <a:custGeom>
              <a:avLst/>
              <a:gdLst/>
              <a:ahLst/>
              <a:cxnLst/>
              <a:rect l="l" t="t" r="r" b="b"/>
              <a:pathLst>
                <a:path w="868668" h="355587">
                  <a:moveTo>
                    <a:pt x="648564" y="0"/>
                  </a:moveTo>
                  <a:lnTo>
                    <a:pt x="16904" y="0"/>
                  </a:lnTo>
                  <a:cubicBezTo>
                    <a:pt x="11138" y="0"/>
                    <a:pt x="5808" y="3069"/>
                    <a:pt x="2914" y="8056"/>
                  </a:cubicBezTo>
                  <a:cubicBezTo>
                    <a:pt x="20" y="13043"/>
                    <a:pt x="0" y="19193"/>
                    <a:pt x="2861" y="24199"/>
                  </a:cubicBezTo>
                  <a:lnTo>
                    <a:pt x="178403" y="331388"/>
                  </a:lnTo>
                  <a:cubicBezTo>
                    <a:pt x="186955" y="346352"/>
                    <a:pt x="202869" y="355587"/>
                    <a:pt x="220104" y="355587"/>
                  </a:cubicBezTo>
                  <a:lnTo>
                    <a:pt x="851764" y="355587"/>
                  </a:lnTo>
                  <a:cubicBezTo>
                    <a:pt x="857530" y="355587"/>
                    <a:pt x="862860" y="352518"/>
                    <a:pt x="865754" y="347531"/>
                  </a:cubicBezTo>
                  <a:cubicBezTo>
                    <a:pt x="868647" y="342544"/>
                    <a:pt x="868668" y="336394"/>
                    <a:pt x="865807" y="331388"/>
                  </a:cubicBezTo>
                  <a:lnTo>
                    <a:pt x="690265" y="24199"/>
                  </a:lnTo>
                  <a:cubicBezTo>
                    <a:pt x="681713" y="9235"/>
                    <a:pt x="665799" y="0"/>
                    <a:pt x="648564" y="0"/>
                  </a:cubicBezTo>
                  <a:close/>
                </a:path>
              </a:pathLst>
            </a:custGeom>
            <a:solidFill>
              <a:srgbClr val="2340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4EB3E2D7-608F-FA37-0C6B-6F0FD2D48E7E}"/>
                </a:ext>
              </a:extLst>
            </p:cNvPr>
            <p:cNvSpPr txBox="1"/>
            <p:nvPr/>
          </p:nvSpPr>
          <p:spPr>
            <a:xfrm>
              <a:off x="101600" y="-66675"/>
              <a:ext cx="687404" cy="422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48B0097-5E76-1BBB-B02B-9219839FFDAD}"/>
              </a:ext>
            </a:extLst>
          </p:cNvPr>
          <p:cNvSpPr/>
          <p:nvPr/>
        </p:nvSpPr>
        <p:spPr>
          <a:xfrm rot="2203448">
            <a:off x="16559554" y="-485845"/>
            <a:ext cx="1860169" cy="1904610"/>
          </a:xfrm>
          <a:custGeom>
            <a:avLst/>
            <a:gdLst/>
            <a:ahLst/>
            <a:cxnLst/>
            <a:rect l="l" t="t" r="r" b="b"/>
            <a:pathLst>
              <a:path w="1860169" h="1904610">
                <a:moveTo>
                  <a:pt x="0" y="0"/>
                </a:moveTo>
                <a:lnTo>
                  <a:pt x="1860168" y="0"/>
                </a:lnTo>
                <a:lnTo>
                  <a:pt x="1860168" y="1904609"/>
                </a:lnTo>
                <a:lnTo>
                  <a:pt x="0" y="19046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A36DA74-B747-79FA-A873-418AB7F05026}"/>
              </a:ext>
            </a:extLst>
          </p:cNvPr>
          <p:cNvSpPr/>
          <p:nvPr/>
        </p:nvSpPr>
        <p:spPr>
          <a:xfrm rot="-5400000">
            <a:off x="17259300" y="7096804"/>
            <a:ext cx="2057400" cy="807530"/>
          </a:xfrm>
          <a:custGeom>
            <a:avLst/>
            <a:gdLst/>
            <a:ahLst/>
            <a:cxnLst/>
            <a:rect l="l" t="t" r="r" b="b"/>
            <a:pathLst>
              <a:path w="2057400" h="807530">
                <a:moveTo>
                  <a:pt x="0" y="0"/>
                </a:moveTo>
                <a:lnTo>
                  <a:pt x="2057400" y="0"/>
                </a:lnTo>
                <a:lnTo>
                  <a:pt x="2057400" y="807530"/>
                </a:lnTo>
                <a:lnTo>
                  <a:pt x="0" y="8075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28ABCFD-1F20-271B-63A4-FE5F272FFD1A}"/>
              </a:ext>
            </a:extLst>
          </p:cNvPr>
          <p:cNvSpPr/>
          <p:nvPr/>
        </p:nvSpPr>
        <p:spPr>
          <a:xfrm>
            <a:off x="-792112" y="9973203"/>
            <a:ext cx="17956546" cy="2418629"/>
          </a:xfrm>
          <a:custGeom>
            <a:avLst/>
            <a:gdLst/>
            <a:ahLst/>
            <a:cxnLst/>
            <a:rect l="l" t="t" r="r" b="b"/>
            <a:pathLst>
              <a:path w="17956546" h="2418629">
                <a:moveTo>
                  <a:pt x="0" y="0"/>
                </a:moveTo>
                <a:lnTo>
                  <a:pt x="17956546" y="0"/>
                </a:lnTo>
                <a:lnTo>
                  <a:pt x="17956546" y="2418629"/>
                </a:lnTo>
                <a:lnTo>
                  <a:pt x="0" y="24186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48373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C84B36B6-A1C2-9F67-0E08-963A08299D1D}"/>
              </a:ext>
            </a:extLst>
          </p:cNvPr>
          <p:cNvGrpSpPr/>
          <p:nvPr/>
        </p:nvGrpSpPr>
        <p:grpSpPr>
          <a:xfrm>
            <a:off x="-3349299" y="-2840784"/>
            <a:ext cx="5114374" cy="4395165"/>
            <a:chOff x="0" y="0"/>
            <a:chExt cx="812800" cy="69850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E412CAF0-4AE3-CE5E-038A-6EDB63E46B9F}"/>
                </a:ext>
              </a:extLst>
            </p:cNvPr>
            <p:cNvSpPr/>
            <p:nvPr/>
          </p:nvSpPr>
          <p:spPr>
            <a:xfrm>
              <a:off x="4360" y="0"/>
              <a:ext cx="804080" cy="698500"/>
            </a:xfrm>
            <a:custGeom>
              <a:avLst/>
              <a:gdLst/>
              <a:ahLst/>
              <a:cxnLst/>
              <a:rect l="l" t="t" r="r" b="b"/>
              <a:pathLst>
                <a:path w="804080" h="698500">
                  <a:moveTo>
                    <a:pt x="797021" y="368876"/>
                  </a:moveTo>
                  <a:lnTo>
                    <a:pt x="616659" y="678874"/>
                  </a:lnTo>
                  <a:cubicBezTo>
                    <a:pt x="609589" y="691025"/>
                    <a:pt x="596592" y="698500"/>
                    <a:pt x="582534" y="698500"/>
                  </a:cubicBezTo>
                  <a:lnTo>
                    <a:pt x="221546" y="698500"/>
                  </a:lnTo>
                  <a:cubicBezTo>
                    <a:pt x="207488" y="698500"/>
                    <a:pt x="194491" y="691025"/>
                    <a:pt x="187421" y="678874"/>
                  </a:cubicBezTo>
                  <a:lnTo>
                    <a:pt x="7059" y="368876"/>
                  </a:lnTo>
                  <a:cubicBezTo>
                    <a:pt x="0" y="356744"/>
                    <a:pt x="0" y="341756"/>
                    <a:pt x="7059" y="329624"/>
                  </a:cubicBezTo>
                  <a:lnTo>
                    <a:pt x="187421" y="19626"/>
                  </a:lnTo>
                  <a:cubicBezTo>
                    <a:pt x="194491" y="7475"/>
                    <a:pt x="207488" y="0"/>
                    <a:pt x="221546" y="0"/>
                  </a:cubicBezTo>
                  <a:lnTo>
                    <a:pt x="582534" y="0"/>
                  </a:lnTo>
                  <a:cubicBezTo>
                    <a:pt x="596592" y="0"/>
                    <a:pt x="609589" y="7475"/>
                    <a:pt x="616659" y="19626"/>
                  </a:cubicBezTo>
                  <a:lnTo>
                    <a:pt x="797021" y="329624"/>
                  </a:lnTo>
                  <a:cubicBezTo>
                    <a:pt x="804080" y="341756"/>
                    <a:pt x="804080" y="356744"/>
                    <a:pt x="797021" y="368876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6A2FF40E-578F-D038-6E68-15BD6C30333F}"/>
                </a:ext>
              </a:extLst>
            </p:cNvPr>
            <p:cNvSpPr txBox="1"/>
            <p:nvPr/>
          </p:nvSpPr>
          <p:spPr>
            <a:xfrm>
              <a:off x="114300" y="-66675"/>
              <a:ext cx="584200" cy="765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4BF41BDC-E8F9-05DD-3A9B-4A407B673470}"/>
              </a:ext>
            </a:extLst>
          </p:cNvPr>
          <p:cNvSpPr/>
          <p:nvPr/>
        </p:nvSpPr>
        <p:spPr>
          <a:xfrm>
            <a:off x="368234" y="385226"/>
            <a:ext cx="899017" cy="732699"/>
          </a:xfrm>
          <a:custGeom>
            <a:avLst/>
            <a:gdLst/>
            <a:ahLst/>
            <a:cxnLst/>
            <a:rect l="l" t="t" r="r" b="b"/>
            <a:pathLst>
              <a:path w="899017" h="732699">
                <a:moveTo>
                  <a:pt x="0" y="0"/>
                </a:moveTo>
                <a:lnTo>
                  <a:pt x="899017" y="0"/>
                </a:lnTo>
                <a:lnTo>
                  <a:pt x="899017" y="732699"/>
                </a:lnTo>
                <a:lnTo>
                  <a:pt x="0" y="7326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8B9C617C-4FF6-B76A-AB90-3A2A807445CC}"/>
              </a:ext>
            </a:extLst>
          </p:cNvPr>
          <p:cNvSpPr/>
          <p:nvPr/>
        </p:nvSpPr>
        <p:spPr>
          <a:xfrm>
            <a:off x="8186161" y="-3719540"/>
            <a:ext cx="1992249" cy="4114800"/>
          </a:xfrm>
          <a:custGeom>
            <a:avLst/>
            <a:gdLst/>
            <a:ahLst/>
            <a:cxnLst/>
            <a:rect l="l" t="t" r="r" b="b"/>
            <a:pathLst>
              <a:path w="1992249" h="411480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8EA944BA-C152-B6EA-CD91-4CFC1D1FD15F}"/>
              </a:ext>
            </a:extLst>
          </p:cNvPr>
          <p:cNvSpPr/>
          <p:nvPr/>
        </p:nvSpPr>
        <p:spPr>
          <a:xfrm>
            <a:off x="15484376" y="8529269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5068156" h="3308887">
                <a:moveTo>
                  <a:pt x="0" y="0"/>
                </a:moveTo>
                <a:lnTo>
                  <a:pt x="5068156" y="0"/>
                </a:lnTo>
                <a:lnTo>
                  <a:pt x="5068156" y="3308887"/>
                </a:lnTo>
                <a:lnTo>
                  <a:pt x="0" y="33088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6584" b="-26584"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1DE053C3-87EA-40F2-BA7C-78AF75E976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505674"/>
              </p:ext>
            </p:extLst>
          </p:nvPr>
        </p:nvGraphicFramePr>
        <p:xfrm>
          <a:off x="1895867" y="1176440"/>
          <a:ext cx="14278843" cy="8305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4E79F1FD-4282-F65C-71DE-DFBE2A6A5270}"/>
              </a:ext>
            </a:extLst>
          </p:cNvPr>
          <p:cNvSpPr txBox="1"/>
          <p:nvPr/>
        </p:nvSpPr>
        <p:spPr>
          <a:xfrm>
            <a:off x="3295274" y="733246"/>
            <a:ext cx="112161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u="sng" dirty="0">
                <a:solidFill>
                  <a:srgbClr val="23403D"/>
                </a:solidFill>
                <a:latin typeface="TT Norms Bold"/>
                <a:sym typeface="TT Norms Bold"/>
              </a:rPr>
              <a:t>TOTAL</a:t>
            </a:r>
            <a:r>
              <a:rPr lang="en-US" b="1" u="sng" dirty="0">
                <a:solidFill>
                  <a:srgbClr val="23403D"/>
                </a:solidFill>
                <a:latin typeface="TT Norms Bold"/>
                <a:sym typeface="TT Norms Bold"/>
              </a:rPr>
              <a:t>  </a:t>
            </a:r>
            <a:r>
              <a:rPr lang="en-US" sz="3200" b="1" u="sng" dirty="0">
                <a:solidFill>
                  <a:srgbClr val="23403D"/>
                </a:solidFill>
                <a:latin typeface="TT Norms Bold"/>
                <a:sym typeface="TT Norms Bold"/>
              </a:rPr>
              <a:t>ASSETS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1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13620750" y="-1533177"/>
            <a:ext cx="5555395" cy="2218077"/>
            <a:chOff x="0" y="0"/>
            <a:chExt cx="890604" cy="355587"/>
          </a:xfrm>
        </p:grpSpPr>
        <p:sp>
          <p:nvSpPr>
            <p:cNvPr id="5" name="Freeform 5"/>
            <p:cNvSpPr/>
            <p:nvPr/>
          </p:nvSpPr>
          <p:spPr>
            <a:xfrm>
              <a:off x="10968" y="0"/>
              <a:ext cx="868668" cy="355587"/>
            </a:xfrm>
            <a:custGeom>
              <a:avLst/>
              <a:gdLst/>
              <a:ahLst/>
              <a:cxnLst/>
              <a:rect l="l" t="t" r="r" b="b"/>
              <a:pathLst>
                <a:path w="868668" h="355587">
                  <a:moveTo>
                    <a:pt x="648564" y="0"/>
                  </a:moveTo>
                  <a:lnTo>
                    <a:pt x="16904" y="0"/>
                  </a:lnTo>
                  <a:cubicBezTo>
                    <a:pt x="11138" y="0"/>
                    <a:pt x="5808" y="3069"/>
                    <a:pt x="2914" y="8056"/>
                  </a:cubicBezTo>
                  <a:cubicBezTo>
                    <a:pt x="20" y="13043"/>
                    <a:pt x="0" y="19193"/>
                    <a:pt x="2861" y="24199"/>
                  </a:cubicBezTo>
                  <a:lnTo>
                    <a:pt x="178403" y="331388"/>
                  </a:lnTo>
                  <a:cubicBezTo>
                    <a:pt x="186955" y="346352"/>
                    <a:pt x="202869" y="355587"/>
                    <a:pt x="220104" y="355587"/>
                  </a:cubicBezTo>
                  <a:lnTo>
                    <a:pt x="851764" y="355587"/>
                  </a:lnTo>
                  <a:cubicBezTo>
                    <a:pt x="857530" y="355587"/>
                    <a:pt x="862860" y="352518"/>
                    <a:pt x="865754" y="347531"/>
                  </a:cubicBezTo>
                  <a:cubicBezTo>
                    <a:pt x="868647" y="342544"/>
                    <a:pt x="868668" y="336394"/>
                    <a:pt x="865807" y="331388"/>
                  </a:cubicBezTo>
                  <a:lnTo>
                    <a:pt x="690265" y="24199"/>
                  </a:lnTo>
                  <a:cubicBezTo>
                    <a:pt x="681713" y="9235"/>
                    <a:pt x="665799" y="0"/>
                    <a:pt x="648564" y="0"/>
                  </a:cubicBezTo>
                  <a:close/>
                </a:path>
              </a:pathLst>
            </a:custGeom>
            <a:solidFill>
              <a:srgbClr val="2340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1600" y="-66675"/>
              <a:ext cx="687404" cy="422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2203448">
            <a:off x="16559554" y="-485845"/>
            <a:ext cx="1860169" cy="1904610"/>
          </a:xfrm>
          <a:custGeom>
            <a:avLst/>
            <a:gdLst/>
            <a:ahLst/>
            <a:cxnLst/>
            <a:rect l="l" t="t" r="r" b="b"/>
            <a:pathLst>
              <a:path w="1860169" h="1904610">
                <a:moveTo>
                  <a:pt x="0" y="0"/>
                </a:moveTo>
                <a:lnTo>
                  <a:pt x="1860168" y="0"/>
                </a:lnTo>
                <a:lnTo>
                  <a:pt x="1860168" y="1904609"/>
                </a:lnTo>
                <a:lnTo>
                  <a:pt x="0" y="19046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5400000">
            <a:off x="17259300" y="7096804"/>
            <a:ext cx="2057400" cy="807530"/>
          </a:xfrm>
          <a:custGeom>
            <a:avLst/>
            <a:gdLst/>
            <a:ahLst/>
            <a:cxnLst/>
            <a:rect l="l" t="t" r="r" b="b"/>
            <a:pathLst>
              <a:path w="2057400" h="807530">
                <a:moveTo>
                  <a:pt x="0" y="0"/>
                </a:moveTo>
                <a:lnTo>
                  <a:pt x="2057400" y="0"/>
                </a:lnTo>
                <a:lnTo>
                  <a:pt x="2057400" y="807530"/>
                </a:lnTo>
                <a:lnTo>
                  <a:pt x="0" y="8075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-792112" y="9973203"/>
            <a:ext cx="17956546" cy="2418629"/>
          </a:xfrm>
          <a:custGeom>
            <a:avLst/>
            <a:gdLst/>
            <a:ahLst/>
            <a:cxnLst/>
            <a:rect l="l" t="t" r="r" b="b"/>
            <a:pathLst>
              <a:path w="17956546" h="2418629">
                <a:moveTo>
                  <a:pt x="0" y="0"/>
                </a:moveTo>
                <a:lnTo>
                  <a:pt x="17956546" y="0"/>
                </a:lnTo>
                <a:lnTo>
                  <a:pt x="17956546" y="2418629"/>
                </a:lnTo>
                <a:lnTo>
                  <a:pt x="0" y="24186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48373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-3349299" y="-2840784"/>
            <a:ext cx="5114374" cy="4395165"/>
            <a:chOff x="0" y="0"/>
            <a:chExt cx="812800" cy="698500"/>
          </a:xfrm>
        </p:grpSpPr>
        <p:sp>
          <p:nvSpPr>
            <p:cNvPr id="11" name="Freeform 11"/>
            <p:cNvSpPr/>
            <p:nvPr/>
          </p:nvSpPr>
          <p:spPr>
            <a:xfrm>
              <a:off x="4360" y="0"/>
              <a:ext cx="804080" cy="698500"/>
            </a:xfrm>
            <a:custGeom>
              <a:avLst/>
              <a:gdLst/>
              <a:ahLst/>
              <a:cxnLst/>
              <a:rect l="l" t="t" r="r" b="b"/>
              <a:pathLst>
                <a:path w="804080" h="698500">
                  <a:moveTo>
                    <a:pt x="797021" y="368876"/>
                  </a:moveTo>
                  <a:lnTo>
                    <a:pt x="616659" y="678874"/>
                  </a:lnTo>
                  <a:cubicBezTo>
                    <a:pt x="609589" y="691025"/>
                    <a:pt x="596592" y="698500"/>
                    <a:pt x="582534" y="698500"/>
                  </a:cubicBezTo>
                  <a:lnTo>
                    <a:pt x="221546" y="698500"/>
                  </a:lnTo>
                  <a:cubicBezTo>
                    <a:pt x="207488" y="698500"/>
                    <a:pt x="194491" y="691025"/>
                    <a:pt x="187421" y="678874"/>
                  </a:cubicBezTo>
                  <a:lnTo>
                    <a:pt x="7059" y="368876"/>
                  </a:lnTo>
                  <a:cubicBezTo>
                    <a:pt x="0" y="356744"/>
                    <a:pt x="0" y="341756"/>
                    <a:pt x="7059" y="329624"/>
                  </a:cubicBezTo>
                  <a:lnTo>
                    <a:pt x="187421" y="19626"/>
                  </a:lnTo>
                  <a:cubicBezTo>
                    <a:pt x="194491" y="7475"/>
                    <a:pt x="207488" y="0"/>
                    <a:pt x="221546" y="0"/>
                  </a:cubicBezTo>
                  <a:lnTo>
                    <a:pt x="582534" y="0"/>
                  </a:lnTo>
                  <a:cubicBezTo>
                    <a:pt x="596592" y="0"/>
                    <a:pt x="609589" y="7475"/>
                    <a:pt x="616659" y="19626"/>
                  </a:cubicBezTo>
                  <a:lnTo>
                    <a:pt x="797021" y="329624"/>
                  </a:lnTo>
                  <a:cubicBezTo>
                    <a:pt x="804080" y="341756"/>
                    <a:pt x="804080" y="356744"/>
                    <a:pt x="797021" y="368876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4300" y="-66675"/>
              <a:ext cx="584200" cy="765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368234" y="385226"/>
            <a:ext cx="899017" cy="732699"/>
          </a:xfrm>
          <a:custGeom>
            <a:avLst/>
            <a:gdLst/>
            <a:ahLst/>
            <a:cxnLst/>
            <a:rect l="l" t="t" r="r" b="b"/>
            <a:pathLst>
              <a:path w="899017" h="732699">
                <a:moveTo>
                  <a:pt x="0" y="0"/>
                </a:moveTo>
                <a:lnTo>
                  <a:pt x="899017" y="0"/>
                </a:lnTo>
                <a:lnTo>
                  <a:pt x="899017" y="732699"/>
                </a:lnTo>
                <a:lnTo>
                  <a:pt x="0" y="7326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3187452" y="-3542795"/>
            <a:ext cx="1992249" cy="4114800"/>
          </a:xfrm>
          <a:custGeom>
            <a:avLst/>
            <a:gdLst/>
            <a:ahLst/>
            <a:cxnLst/>
            <a:rect l="l" t="t" r="r" b="b"/>
            <a:pathLst>
              <a:path w="1992249" h="411480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5366917" y="8369064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5068156" h="3308887">
                <a:moveTo>
                  <a:pt x="0" y="0"/>
                </a:moveTo>
                <a:lnTo>
                  <a:pt x="5068156" y="0"/>
                </a:lnTo>
                <a:lnTo>
                  <a:pt x="5068156" y="3308887"/>
                </a:lnTo>
                <a:lnTo>
                  <a:pt x="0" y="33088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6584" b="-2658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3187452" y="196802"/>
            <a:ext cx="12065000" cy="1046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3200" b="1" u="sng" dirty="0">
                <a:solidFill>
                  <a:srgbClr val="23403D"/>
                </a:solidFill>
                <a:latin typeface="TT Norms Bold"/>
                <a:ea typeface="TT Norms Bold"/>
                <a:cs typeface="TT Norms Bold"/>
                <a:sym typeface="TT Norms Bold"/>
              </a:rPr>
              <a:t>TOTAL CORE DEPOSITS</a:t>
            </a: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37AD5825-C023-4FD2-8388-A0CB39B7F1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6066150"/>
              </p:ext>
            </p:extLst>
          </p:nvPr>
        </p:nvGraphicFramePr>
        <p:xfrm>
          <a:off x="1267252" y="547345"/>
          <a:ext cx="14761930" cy="8395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7B11B-6E1D-CC48-F4B5-9C637ADD8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50EDB6B-EB0D-53EF-825D-BA2355EC9E6F}"/>
              </a:ext>
            </a:extLst>
          </p:cNvPr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AEE45692-7E97-0877-21F5-D85A8A7E57AF}"/>
              </a:ext>
            </a:extLst>
          </p:cNvPr>
          <p:cNvGrpSpPr/>
          <p:nvPr/>
        </p:nvGrpSpPr>
        <p:grpSpPr>
          <a:xfrm>
            <a:off x="13620750" y="-1533177"/>
            <a:ext cx="5555395" cy="2218077"/>
            <a:chOff x="0" y="0"/>
            <a:chExt cx="890604" cy="35558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802768C-15B4-1A5A-1BF2-910E1A41BC2A}"/>
                </a:ext>
              </a:extLst>
            </p:cNvPr>
            <p:cNvSpPr/>
            <p:nvPr/>
          </p:nvSpPr>
          <p:spPr>
            <a:xfrm>
              <a:off x="10968" y="0"/>
              <a:ext cx="868668" cy="355587"/>
            </a:xfrm>
            <a:custGeom>
              <a:avLst/>
              <a:gdLst/>
              <a:ahLst/>
              <a:cxnLst/>
              <a:rect l="l" t="t" r="r" b="b"/>
              <a:pathLst>
                <a:path w="868668" h="355587">
                  <a:moveTo>
                    <a:pt x="648564" y="0"/>
                  </a:moveTo>
                  <a:lnTo>
                    <a:pt x="16904" y="0"/>
                  </a:lnTo>
                  <a:cubicBezTo>
                    <a:pt x="11138" y="0"/>
                    <a:pt x="5808" y="3069"/>
                    <a:pt x="2914" y="8056"/>
                  </a:cubicBezTo>
                  <a:cubicBezTo>
                    <a:pt x="20" y="13043"/>
                    <a:pt x="0" y="19193"/>
                    <a:pt x="2861" y="24199"/>
                  </a:cubicBezTo>
                  <a:lnTo>
                    <a:pt x="178403" y="331388"/>
                  </a:lnTo>
                  <a:cubicBezTo>
                    <a:pt x="186955" y="346352"/>
                    <a:pt x="202869" y="355587"/>
                    <a:pt x="220104" y="355587"/>
                  </a:cubicBezTo>
                  <a:lnTo>
                    <a:pt x="851764" y="355587"/>
                  </a:lnTo>
                  <a:cubicBezTo>
                    <a:pt x="857530" y="355587"/>
                    <a:pt x="862860" y="352518"/>
                    <a:pt x="865754" y="347531"/>
                  </a:cubicBezTo>
                  <a:cubicBezTo>
                    <a:pt x="868647" y="342544"/>
                    <a:pt x="868668" y="336394"/>
                    <a:pt x="865807" y="331388"/>
                  </a:cubicBezTo>
                  <a:lnTo>
                    <a:pt x="690265" y="24199"/>
                  </a:lnTo>
                  <a:cubicBezTo>
                    <a:pt x="681713" y="9235"/>
                    <a:pt x="665799" y="0"/>
                    <a:pt x="648564" y="0"/>
                  </a:cubicBezTo>
                  <a:close/>
                </a:path>
              </a:pathLst>
            </a:custGeom>
            <a:solidFill>
              <a:srgbClr val="2340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4BE692F3-6624-37E1-7685-624C00B8D5BC}"/>
                </a:ext>
              </a:extLst>
            </p:cNvPr>
            <p:cNvSpPr txBox="1"/>
            <p:nvPr/>
          </p:nvSpPr>
          <p:spPr>
            <a:xfrm>
              <a:off x="101600" y="-66675"/>
              <a:ext cx="687404" cy="422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B61900A-E480-1907-0837-AB17FD901AA6}"/>
              </a:ext>
            </a:extLst>
          </p:cNvPr>
          <p:cNvSpPr/>
          <p:nvPr/>
        </p:nvSpPr>
        <p:spPr>
          <a:xfrm rot="2203448">
            <a:off x="16559554" y="-485845"/>
            <a:ext cx="1860169" cy="1904610"/>
          </a:xfrm>
          <a:custGeom>
            <a:avLst/>
            <a:gdLst/>
            <a:ahLst/>
            <a:cxnLst/>
            <a:rect l="l" t="t" r="r" b="b"/>
            <a:pathLst>
              <a:path w="1860169" h="1904610">
                <a:moveTo>
                  <a:pt x="0" y="0"/>
                </a:moveTo>
                <a:lnTo>
                  <a:pt x="1860168" y="0"/>
                </a:lnTo>
                <a:lnTo>
                  <a:pt x="1860168" y="1904609"/>
                </a:lnTo>
                <a:lnTo>
                  <a:pt x="0" y="19046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270A389-1179-5FAD-AC81-F9050281B309}"/>
              </a:ext>
            </a:extLst>
          </p:cNvPr>
          <p:cNvSpPr/>
          <p:nvPr/>
        </p:nvSpPr>
        <p:spPr>
          <a:xfrm rot="-5400000">
            <a:off x="17259300" y="7096804"/>
            <a:ext cx="2057400" cy="807530"/>
          </a:xfrm>
          <a:custGeom>
            <a:avLst/>
            <a:gdLst/>
            <a:ahLst/>
            <a:cxnLst/>
            <a:rect l="l" t="t" r="r" b="b"/>
            <a:pathLst>
              <a:path w="2057400" h="807530">
                <a:moveTo>
                  <a:pt x="0" y="0"/>
                </a:moveTo>
                <a:lnTo>
                  <a:pt x="2057400" y="0"/>
                </a:lnTo>
                <a:lnTo>
                  <a:pt x="2057400" y="807530"/>
                </a:lnTo>
                <a:lnTo>
                  <a:pt x="0" y="8075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1BB164B-F514-97C9-4F81-F725BC178169}"/>
              </a:ext>
            </a:extLst>
          </p:cNvPr>
          <p:cNvSpPr/>
          <p:nvPr/>
        </p:nvSpPr>
        <p:spPr>
          <a:xfrm>
            <a:off x="-792112" y="9973203"/>
            <a:ext cx="17956546" cy="2418629"/>
          </a:xfrm>
          <a:custGeom>
            <a:avLst/>
            <a:gdLst/>
            <a:ahLst/>
            <a:cxnLst/>
            <a:rect l="l" t="t" r="r" b="b"/>
            <a:pathLst>
              <a:path w="17956546" h="2418629">
                <a:moveTo>
                  <a:pt x="0" y="0"/>
                </a:moveTo>
                <a:lnTo>
                  <a:pt x="17956546" y="0"/>
                </a:lnTo>
                <a:lnTo>
                  <a:pt x="17956546" y="2418629"/>
                </a:lnTo>
                <a:lnTo>
                  <a:pt x="0" y="24186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48373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BF33C07C-7CC9-9476-5781-464A57925AF0}"/>
              </a:ext>
            </a:extLst>
          </p:cNvPr>
          <p:cNvGrpSpPr/>
          <p:nvPr/>
        </p:nvGrpSpPr>
        <p:grpSpPr>
          <a:xfrm>
            <a:off x="-3349299" y="-2840784"/>
            <a:ext cx="5114374" cy="4395165"/>
            <a:chOff x="0" y="0"/>
            <a:chExt cx="812800" cy="69850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0AABCF7-04FD-C72F-1CDC-4C9A7F2A7F88}"/>
                </a:ext>
              </a:extLst>
            </p:cNvPr>
            <p:cNvSpPr/>
            <p:nvPr/>
          </p:nvSpPr>
          <p:spPr>
            <a:xfrm>
              <a:off x="4360" y="0"/>
              <a:ext cx="804080" cy="698500"/>
            </a:xfrm>
            <a:custGeom>
              <a:avLst/>
              <a:gdLst/>
              <a:ahLst/>
              <a:cxnLst/>
              <a:rect l="l" t="t" r="r" b="b"/>
              <a:pathLst>
                <a:path w="804080" h="698500">
                  <a:moveTo>
                    <a:pt x="797021" y="368876"/>
                  </a:moveTo>
                  <a:lnTo>
                    <a:pt x="616659" y="678874"/>
                  </a:lnTo>
                  <a:cubicBezTo>
                    <a:pt x="609589" y="691025"/>
                    <a:pt x="596592" y="698500"/>
                    <a:pt x="582534" y="698500"/>
                  </a:cubicBezTo>
                  <a:lnTo>
                    <a:pt x="221546" y="698500"/>
                  </a:lnTo>
                  <a:cubicBezTo>
                    <a:pt x="207488" y="698500"/>
                    <a:pt x="194491" y="691025"/>
                    <a:pt x="187421" y="678874"/>
                  </a:cubicBezTo>
                  <a:lnTo>
                    <a:pt x="7059" y="368876"/>
                  </a:lnTo>
                  <a:cubicBezTo>
                    <a:pt x="0" y="356744"/>
                    <a:pt x="0" y="341756"/>
                    <a:pt x="7059" y="329624"/>
                  </a:cubicBezTo>
                  <a:lnTo>
                    <a:pt x="187421" y="19626"/>
                  </a:lnTo>
                  <a:cubicBezTo>
                    <a:pt x="194491" y="7475"/>
                    <a:pt x="207488" y="0"/>
                    <a:pt x="221546" y="0"/>
                  </a:cubicBezTo>
                  <a:lnTo>
                    <a:pt x="582534" y="0"/>
                  </a:lnTo>
                  <a:cubicBezTo>
                    <a:pt x="596592" y="0"/>
                    <a:pt x="609589" y="7475"/>
                    <a:pt x="616659" y="19626"/>
                  </a:cubicBezTo>
                  <a:lnTo>
                    <a:pt x="797021" y="329624"/>
                  </a:lnTo>
                  <a:cubicBezTo>
                    <a:pt x="804080" y="341756"/>
                    <a:pt x="804080" y="356744"/>
                    <a:pt x="797021" y="368876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E6035DAB-02AD-04A5-7FEF-961D6FE48922}"/>
                </a:ext>
              </a:extLst>
            </p:cNvPr>
            <p:cNvSpPr txBox="1"/>
            <p:nvPr/>
          </p:nvSpPr>
          <p:spPr>
            <a:xfrm>
              <a:off x="114300" y="-66675"/>
              <a:ext cx="584200" cy="765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7C2A4A06-43C9-E9D3-5CC2-EA1A7FF92B80}"/>
              </a:ext>
            </a:extLst>
          </p:cNvPr>
          <p:cNvSpPr/>
          <p:nvPr/>
        </p:nvSpPr>
        <p:spPr>
          <a:xfrm>
            <a:off x="368234" y="385226"/>
            <a:ext cx="899017" cy="732699"/>
          </a:xfrm>
          <a:custGeom>
            <a:avLst/>
            <a:gdLst/>
            <a:ahLst/>
            <a:cxnLst/>
            <a:rect l="l" t="t" r="r" b="b"/>
            <a:pathLst>
              <a:path w="899017" h="732699">
                <a:moveTo>
                  <a:pt x="0" y="0"/>
                </a:moveTo>
                <a:lnTo>
                  <a:pt x="899017" y="0"/>
                </a:lnTo>
                <a:lnTo>
                  <a:pt x="899017" y="732699"/>
                </a:lnTo>
                <a:lnTo>
                  <a:pt x="0" y="7326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5FD006DE-9CC5-BFD0-1A96-F25A6DD7D749}"/>
              </a:ext>
            </a:extLst>
          </p:cNvPr>
          <p:cNvSpPr/>
          <p:nvPr/>
        </p:nvSpPr>
        <p:spPr>
          <a:xfrm>
            <a:off x="2948390" y="-3260322"/>
            <a:ext cx="1992249" cy="4114800"/>
          </a:xfrm>
          <a:custGeom>
            <a:avLst/>
            <a:gdLst/>
            <a:ahLst/>
            <a:cxnLst/>
            <a:rect l="l" t="t" r="r" b="b"/>
            <a:pathLst>
              <a:path w="1992249" h="411480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39773780-62D9-A15B-6399-2DA173A57B2D}"/>
              </a:ext>
            </a:extLst>
          </p:cNvPr>
          <p:cNvSpPr/>
          <p:nvPr/>
        </p:nvSpPr>
        <p:spPr>
          <a:xfrm>
            <a:off x="15489113" y="8422666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5068156" h="3308887">
                <a:moveTo>
                  <a:pt x="0" y="0"/>
                </a:moveTo>
                <a:lnTo>
                  <a:pt x="5068156" y="0"/>
                </a:lnTo>
                <a:lnTo>
                  <a:pt x="5068156" y="3308887"/>
                </a:lnTo>
                <a:lnTo>
                  <a:pt x="0" y="33088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6584" b="-26584"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6224BC88-987E-4793-8863-5174E7CBBB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1092770"/>
              </p:ext>
            </p:extLst>
          </p:nvPr>
        </p:nvGraphicFramePr>
        <p:xfrm>
          <a:off x="2399435" y="543582"/>
          <a:ext cx="14310591" cy="8330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7871555E-16B8-E1A1-B51A-D4A30C9D0A00}"/>
              </a:ext>
            </a:extLst>
          </p:cNvPr>
          <p:cNvSpPr txBox="1"/>
          <p:nvPr/>
        </p:nvSpPr>
        <p:spPr>
          <a:xfrm>
            <a:off x="5867400" y="541708"/>
            <a:ext cx="68679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solidFill>
                  <a:srgbClr val="23403D"/>
                </a:solidFill>
                <a:latin typeface="TT Norms Bold"/>
              </a:rPr>
              <a:t>LOANS/DEPOSITS</a:t>
            </a:r>
          </a:p>
        </p:txBody>
      </p:sp>
    </p:spTree>
    <p:extLst>
      <p:ext uri="{BB962C8B-B14F-4D97-AF65-F5344CB8AC3E}">
        <p14:creationId xmlns:p14="http://schemas.microsoft.com/office/powerpoint/2010/main" val="1207192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092CF-117B-DD8C-FEA5-BB3AA3964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86D52E3-B8DA-AFFA-B8A1-E5523EB251A3}"/>
              </a:ext>
            </a:extLst>
          </p:cNvPr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DB45E55B-1026-520E-B27A-015BB438584C}"/>
              </a:ext>
            </a:extLst>
          </p:cNvPr>
          <p:cNvGrpSpPr/>
          <p:nvPr/>
        </p:nvGrpSpPr>
        <p:grpSpPr>
          <a:xfrm>
            <a:off x="13620750" y="-1533177"/>
            <a:ext cx="5555395" cy="2218077"/>
            <a:chOff x="0" y="0"/>
            <a:chExt cx="890604" cy="35558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A36E78C-AF5A-96E3-274B-AF4C4D40A191}"/>
                </a:ext>
              </a:extLst>
            </p:cNvPr>
            <p:cNvSpPr/>
            <p:nvPr/>
          </p:nvSpPr>
          <p:spPr>
            <a:xfrm>
              <a:off x="10968" y="0"/>
              <a:ext cx="868668" cy="355587"/>
            </a:xfrm>
            <a:custGeom>
              <a:avLst/>
              <a:gdLst/>
              <a:ahLst/>
              <a:cxnLst/>
              <a:rect l="l" t="t" r="r" b="b"/>
              <a:pathLst>
                <a:path w="868668" h="355587">
                  <a:moveTo>
                    <a:pt x="648564" y="0"/>
                  </a:moveTo>
                  <a:lnTo>
                    <a:pt x="16904" y="0"/>
                  </a:lnTo>
                  <a:cubicBezTo>
                    <a:pt x="11138" y="0"/>
                    <a:pt x="5808" y="3069"/>
                    <a:pt x="2914" y="8056"/>
                  </a:cubicBezTo>
                  <a:cubicBezTo>
                    <a:pt x="20" y="13043"/>
                    <a:pt x="0" y="19193"/>
                    <a:pt x="2861" y="24199"/>
                  </a:cubicBezTo>
                  <a:lnTo>
                    <a:pt x="178403" y="331388"/>
                  </a:lnTo>
                  <a:cubicBezTo>
                    <a:pt x="186955" y="346352"/>
                    <a:pt x="202869" y="355587"/>
                    <a:pt x="220104" y="355587"/>
                  </a:cubicBezTo>
                  <a:lnTo>
                    <a:pt x="851764" y="355587"/>
                  </a:lnTo>
                  <a:cubicBezTo>
                    <a:pt x="857530" y="355587"/>
                    <a:pt x="862860" y="352518"/>
                    <a:pt x="865754" y="347531"/>
                  </a:cubicBezTo>
                  <a:cubicBezTo>
                    <a:pt x="868647" y="342544"/>
                    <a:pt x="868668" y="336394"/>
                    <a:pt x="865807" y="331388"/>
                  </a:cubicBezTo>
                  <a:lnTo>
                    <a:pt x="690265" y="24199"/>
                  </a:lnTo>
                  <a:cubicBezTo>
                    <a:pt x="681713" y="9235"/>
                    <a:pt x="665799" y="0"/>
                    <a:pt x="648564" y="0"/>
                  </a:cubicBezTo>
                  <a:close/>
                </a:path>
              </a:pathLst>
            </a:custGeom>
            <a:solidFill>
              <a:srgbClr val="2340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FA83DE53-E79A-B7E1-A807-2A1E4559A8E9}"/>
                </a:ext>
              </a:extLst>
            </p:cNvPr>
            <p:cNvSpPr txBox="1"/>
            <p:nvPr/>
          </p:nvSpPr>
          <p:spPr>
            <a:xfrm>
              <a:off x="101600" y="-66675"/>
              <a:ext cx="687404" cy="422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8317645-A12C-05D3-2956-02C4F494F827}"/>
              </a:ext>
            </a:extLst>
          </p:cNvPr>
          <p:cNvSpPr/>
          <p:nvPr/>
        </p:nvSpPr>
        <p:spPr>
          <a:xfrm rot="2203448">
            <a:off x="16559554" y="-485845"/>
            <a:ext cx="1860169" cy="1904610"/>
          </a:xfrm>
          <a:custGeom>
            <a:avLst/>
            <a:gdLst/>
            <a:ahLst/>
            <a:cxnLst/>
            <a:rect l="l" t="t" r="r" b="b"/>
            <a:pathLst>
              <a:path w="1860169" h="1904610">
                <a:moveTo>
                  <a:pt x="0" y="0"/>
                </a:moveTo>
                <a:lnTo>
                  <a:pt x="1860168" y="0"/>
                </a:lnTo>
                <a:lnTo>
                  <a:pt x="1860168" y="1904609"/>
                </a:lnTo>
                <a:lnTo>
                  <a:pt x="0" y="19046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36204D40-CB02-8483-0217-4C4FDB132C35}"/>
              </a:ext>
            </a:extLst>
          </p:cNvPr>
          <p:cNvSpPr/>
          <p:nvPr/>
        </p:nvSpPr>
        <p:spPr>
          <a:xfrm rot="-5400000">
            <a:off x="17259300" y="7096804"/>
            <a:ext cx="2057400" cy="807530"/>
          </a:xfrm>
          <a:custGeom>
            <a:avLst/>
            <a:gdLst/>
            <a:ahLst/>
            <a:cxnLst/>
            <a:rect l="l" t="t" r="r" b="b"/>
            <a:pathLst>
              <a:path w="2057400" h="807530">
                <a:moveTo>
                  <a:pt x="0" y="0"/>
                </a:moveTo>
                <a:lnTo>
                  <a:pt x="2057400" y="0"/>
                </a:lnTo>
                <a:lnTo>
                  <a:pt x="2057400" y="807530"/>
                </a:lnTo>
                <a:lnTo>
                  <a:pt x="0" y="8075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7EBB8BA-F7B3-138A-E33B-90E1C7BD92D2}"/>
              </a:ext>
            </a:extLst>
          </p:cNvPr>
          <p:cNvSpPr/>
          <p:nvPr/>
        </p:nvSpPr>
        <p:spPr>
          <a:xfrm>
            <a:off x="-792112" y="9973203"/>
            <a:ext cx="17956546" cy="2418629"/>
          </a:xfrm>
          <a:custGeom>
            <a:avLst/>
            <a:gdLst/>
            <a:ahLst/>
            <a:cxnLst/>
            <a:rect l="l" t="t" r="r" b="b"/>
            <a:pathLst>
              <a:path w="17956546" h="2418629">
                <a:moveTo>
                  <a:pt x="0" y="0"/>
                </a:moveTo>
                <a:lnTo>
                  <a:pt x="17956546" y="0"/>
                </a:lnTo>
                <a:lnTo>
                  <a:pt x="17956546" y="2418629"/>
                </a:lnTo>
                <a:lnTo>
                  <a:pt x="0" y="24186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48373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98868FBC-0E29-B199-1DA4-820DA87E5F1D}"/>
              </a:ext>
            </a:extLst>
          </p:cNvPr>
          <p:cNvGrpSpPr/>
          <p:nvPr/>
        </p:nvGrpSpPr>
        <p:grpSpPr>
          <a:xfrm>
            <a:off x="-3349299" y="-2840784"/>
            <a:ext cx="5114374" cy="4395165"/>
            <a:chOff x="0" y="0"/>
            <a:chExt cx="812800" cy="69850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5E0E6942-82C4-8542-5FEC-36F6E4C7AC8A}"/>
                </a:ext>
              </a:extLst>
            </p:cNvPr>
            <p:cNvSpPr/>
            <p:nvPr/>
          </p:nvSpPr>
          <p:spPr>
            <a:xfrm>
              <a:off x="4360" y="0"/>
              <a:ext cx="804080" cy="698500"/>
            </a:xfrm>
            <a:custGeom>
              <a:avLst/>
              <a:gdLst/>
              <a:ahLst/>
              <a:cxnLst/>
              <a:rect l="l" t="t" r="r" b="b"/>
              <a:pathLst>
                <a:path w="804080" h="698500">
                  <a:moveTo>
                    <a:pt x="797021" y="368876"/>
                  </a:moveTo>
                  <a:lnTo>
                    <a:pt x="616659" y="678874"/>
                  </a:lnTo>
                  <a:cubicBezTo>
                    <a:pt x="609589" y="691025"/>
                    <a:pt x="596592" y="698500"/>
                    <a:pt x="582534" y="698500"/>
                  </a:cubicBezTo>
                  <a:lnTo>
                    <a:pt x="221546" y="698500"/>
                  </a:lnTo>
                  <a:cubicBezTo>
                    <a:pt x="207488" y="698500"/>
                    <a:pt x="194491" y="691025"/>
                    <a:pt x="187421" y="678874"/>
                  </a:cubicBezTo>
                  <a:lnTo>
                    <a:pt x="7059" y="368876"/>
                  </a:lnTo>
                  <a:cubicBezTo>
                    <a:pt x="0" y="356744"/>
                    <a:pt x="0" y="341756"/>
                    <a:pt x="7059" y="329624"/>
                  </a:cubicBezTo>
                  <a:lnTo>
                    <a:pt x="187421" y="19626"/>
                  </a:lnTo>
                  <a:cubicBezTo>
                    <a:pt x="194491" y="7475"/>
                    <a:pt x="207488" y="0"/>
                    <a:pt x="221546" y="0"/>
                  </a:cubicBezTo>
                  <a:lnTo>
                    <a:pt x="582534" y="0"/>
                  </a:lnTo>
                  <a:cubicBezTo>
                    <a:pt x="596592" y="0"/>
                    <a:pt x="609589" y="7475"/>
                    <a:pt x="616659" y="19626"/>
                  </a:cubicBezTo>
                  <a:lnTo>
                    <a:pt x="797021" y="329624"/>
                  </a:lnTo>
                  <a:cubicBezTo>
                    <a:pt x="804080" y="341756"/>
                    <a:pt x="804080" y="356744"/>
                    <a:pt x="797021" y="368876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F23BD8DB-A87B-BBBF-2FE8-50EA2CB8293C}"/>
                </a:ext>
              </a:extLst>
            </p:cNvPr>
            <p:cNvSpPr txBox="1"/>
            <p:nvPr/>
          </p:nvSpPr>
          <p:spPr>
            <a:xfrm>
              <a:off x="114300" y="-66675"/>
              <a:ext cx="584200" cy="765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D3F18A77-1FA6-3031-6542-18CBF6DDBF59}"/>
              </a:ext>
            </a:extLst>
          </p:cNvPr>
          <p:cNvSpPr/>
          <p:nvPr/>
        </p:nvSpPr>
        <p:spPr>
          <a:xfrm>
            <a:off x="368234" y="385226"/>
            <a:ext cx="899017" cy="732699"/>
          </a:xfrm>
          <a:custGeom>
            <a:avLst/>
            <a:gdLst/>
            <a:ahLst/>
            <a:cxnLst/>
            <a:rect l="l" t="t" r="r" b="b"/>
            <a:pathLst>
              <a:path w="899017" h="732699">
                <a:moveTo>
                  <a:pt x="0" y="0"/>
                </a:moveTo>
                <a:lnTo>
                  <a:pt x="899017" y="0"/>
                </a:lnTo>
                <a:lnTo>
                  <a:pt x="899017" y="732699"/>
                </a:lnTo>
                <a:lnTo>
                  <a:pt x="0" y="7326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FF14C5ED-9F90-6273-22FC-ADE4CE6E4329}"/>
              </a:ext>
            </a:extLst>
          </p:cNvPr>
          <p:cNvSpPr/>
          <p:nvPr/>
        </p:nvSpPr>
        <p:spPr>
          <a:xfrm>
            <a:off x="3379828" y="-3429264"/>
            <a:ext cx="1992249" cy="4114800"/>
          </a:xfrm>
          <a:custGeom>
            <a:avLst/>
            <a:gdLst/>
            <a:ahLst/>
            <a:cxnLst/>
            <a:rect l="l" t="t" r="r" b="b"/>
            <a:pathLst>
              <a:path w="1992249" h="411480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C12A65D6-1494-EAE6-1836-1FF9F187A9BF}"/>
              </a:ext>
            </a:extLst>
          </p:cNvPr>
          <p:cNvSpPr/>
          <p:nvPr/>
        </p:nvSpPr>
        <p:spPr>
          <a:xfrm>
            <a:off x="15563803" y="8493735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5068156" h="3308887">
                <a:moveTo>
                  <a:pt x="0" y="0"/>
                </a:moveTo>
                <a:lnTo>
                  <a:pt x="5068156" y="0"/>
                </a:lnTo>
                <a:lnTo>
                  <a:pt x="5068156" y="3308887"/>
                </a:lnTo>
                <a:lnTo>
                  <a:pt x="0" y="33088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6584" b="-26584"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1E051FF6-0797-44C6-A7DC-9CBE159611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7509748"/>
              </p:ext>
            </p:extLst>
          </p:nvPr>
        </p:nvGraphicFramePr>
        <p:xfrm>
          <a:off x="1974850" y="1057275"/>
          <a:ext cx="14338300" cy="8172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6BD341EB-3AD7-3DB0-314D-486A3F7B27CB}"/>
              </a:ext>
            </a:extLst>
          </p:cNvPr>
          <p:cNvSpPr txBox="1"/>
          <p:nvPr/>
        </p:nvSpPr>
        <p:spPr>
          <a:xfrm>
            <a:off x="6324600" y="385226"/>
            <a:ext cx="64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solidFill>
                  <a:srgbClr val="23403D"/>
                </a:solidFill>
                <a:latin typeface="TT Norms Bold"/>
              </a:rPr>
              <a:t>NET INTEREST MARGIN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107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2083F-B520-E1E1-0D0C-0E3408BFD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A8A4AE83-B845-0D49-A083-EFEDD623CB99}"/>
              </a:ext>
            </a:extLst>
          </p:cNvPr>
          <p:cNvGrpSpPr/>
          <p:nvPr/>
        </p:nvGrpSpPr>
        <p:grpSpPr>
          <a:xfrm>
            <a:off x="13620750" y="-1533177"/>
            <a:ext cx="5555395" cy="2218077"/>
            <a:chOff x="0" y="0"/>
            <a:chExt cx="890604" cy="35558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0B6A191-59EF-85A5-D240-7B4EF1D82831}"/>
                </a:ext>
              </a:extLst>
            </p:cNvPr>
            <p:cNvSpPr/>
            <p:nvPr/>
          </p:nvSpPr>
          <p:spPr>
            <a:xfrm>
              <a:off x="10968" y="0"/>
              <a:ext cx="868668" cy="355587"/>
            </a:xfrm>
            <a:custGeom>
              <a:avLst/>
              <a:gdLst/>
              <a:ahLst/>
              <a:cxnLst/>
              <a:rect l="l" t="t" r="r" b="b"/>
              <a:pathLst>
                <a:path w="868668" h="355587">
                  <a:moveTo>
                    <a:pt x="648564" y="0"/>
                  </a:moveTo>
                  <a:lnTo>
                    <a:pt x="16904" y="0"/>
                  </a:lnTo>
                  <a:cubicBezTo>
                    <a:pt x="11138" y="0"/>
                    <a:pt x="5808" y="3069"/>
                    <a:pt x="2914" y="8056"/>
                  </a:cubicBezTo>
                  <a:cubicBezTo>
                    <a:pt x="20" y="13043"/>
                    <a:pt x="0" y="19193"/>
                    <a:pt x="2861" y="24199"/>
                  </a:cubicBezTo>
                  <a:lnTo>
                    <a:pt x="178403" y="331388"/>
                  </a:lnTo>
                  <a:cubicBezTo>
                    <a:pt x="186955" y="346352"/>
                    <a:pt x="202869" y="355587"/>
                    <a:pt x="220104" y="355587"/>
                  </a:cubicBezTo>
                  <a:lnTo>
                    <a:pt x="851764" y="355587"/>
                  </a:lnTo>
                  <a:cubicBezTo>
                    <a:pt x="857530" y="355587"/>
                    <a:pt x="862860" y="352518"/>
                    <a:pt x="865754" y="347531"/>
                  </a:cubicBezTo>
                  <a:cubicBezTo>
                    <a:pt x="868647" y="342544"/>
                    <a:pt x="868668" y="336394"/>
                    <a:pt x="865807" y="331388"/>
                  </a:cubicBezTo>
                  <a:lnTo>
                    <a:pt x="690265" y="24199"/>
                  </a:lnTo>
                  <a:cubicBezTo>
                    <a:pt x="681713" y="9235"/>
                    <a:pt x="665799" y="0"/>
                    <a:pt x="648564" y="0"/>
                  </a:cubicBezTo>
                  <a:close/>
                </a:path>
              </a:pathLst>
            </a:custGeom>
            <a:solidFill>
              <a:srgbClr val="2340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8E51D815-DBC6-F2A3-555E-C25083BCF63C}"/>
                </a:ext>
              </a:extLst>
            </p:cNvPr>
            <p:cNvSpPr txBox="1"/>
            <p:nvPr/>
          </p:nvSpPr>
          <p:spPr>
            <a:xfrm>
              <a:off x="101600" y="-66675"/>
              <a:ext cx="687404" cy="422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0657FCCA-8E60-3EC1-DDA4-18474B747A6F}"/>
              </a:ext>
            </a:extLst>
          </p:cNvPr>
          <p:cNvSpPr/>
          <p:nvPr/>
        </p:nvSpPr>
        <p:spPr>
          <a:xfrm rot="2203448">
            <a:off x="16559554" y="-485845"/>
            <a:ext cx="1860169" cy="1904610"/>
          </a:xfrm>
          <a:custGeom>
            <a:avLst/>
            <a:gdLst/>
            <a:ahLst/>
            <a:cxnLst/>
            <a:rect l="l" t="t" r="r" b="b"/>
            <a:pathLst>
              <a:path w="1860169" h="1904610">
                <a:moveTo>
                  <a:pt x="0" y="0"/>
                </a:moveTo>
                <a:lnTo>
                  <a:pt x="1860168" y="0"/>
                </a:lnTo>
                <a:lnTo>
                  <a:pt x="1860168" y="1904609"/>
                </a:lnTo>
                <a:lnTo>
                  <a:pt x="0" y="19046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ABE49A98-9FD1-A892-9DB2-81443AA23905}"/>
              </a:ext>
            </a:extLst>
          </p:cNvPr>
          <p:cNvSpPr/>
          <p:nvPr/>
        </p:nvSpPr>
        <p:spPr>
          <a:xfrm rot="-5400000">
            <a:off x="17259300" y="7096804"/>
            <a:ext cx="2057400" cy="807530"/>
          </a:xfrm>
          <a:custGeom>
            <a:avLst/>
            <a:gdLst/>
            <a:ahLst/>
            <a:cxnLst/>
            <a:rect l="l" t="t" r="r" b="b"/>
            <a:pathLst>
              <a:path w="2057400" h="807530">
                <a:moveTo>
                  <a:pt x="0" y="0"/>
                </a:moveTo>
                <a:lnTo>
                  <a:pt x="2057400" y="0"/>
                </a:lnTo>
                <a:lnTo>
                  <a:pt x="2057400" y="807530"/>
                </a:lnTo>
                <a:lnTo>
                  <a:pt x="0" y="8075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978C05C-D28D-C1E3-379E-FF0D724E3705}"/>
              </a:ext>
            </a:extLst>
          </p:cNvPr>
          <p:cNvSpPr/>
          <p:nvPr/>
        </p:nvSpPr>
        <p:spPr>
          <a:xfrm>
            <a:off x="-792112" y="9973203"/>
            <a:ext cx="17956546" cy="2418629"/>
          </a:xfrm>
          <a:custGeom>
            <a:avLst/>
            <a:gdLst/>
            <a:ahLst/>
            <a:cxnLst/>
            <a:rect l="l" t="t" r="r" b="b"/>
            <a:pathLst>
              <a:path w="17956546" h="2418629">
                <a:moveTo>
                  <a:pt x="0" y="0"/>
                </a:moveTo>
                <a:lnTo>
                  <a:pt x="17956546" y="0"/>
                </a:lnTo>
                <a:lnTo>
                  <a:pt x="17956546" y="2418629"/>
                </a:lnTo>
                <a:lnTo>
                  <a:pt x="0" y="24186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48373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BEE9EE62-0398-6A1D-98DD-019B7D4AD068}"/>
              </a:ext>
            </a:extLst>
          </p:cNvPr>
          <p:cNvGrpSpPr/>
          <p:nvPr/>
        </p:nvGrpSpPr>
        <p:grpSpPr>
          <a:xfrm>
            <a:off x="-3349299" y="-2840784"/>
            <a:ext cx="5114374" cy="4395165"/>
            <a:chOff x="0" y="0"/>
            <a:chExt cx="812800" cy="69850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2E2A9CA-13D0-446A-6D7E-30F185594E0D}"/>
                </a:ext>
              </a:extLst>
            </p:cNvPr>
            <p:cNvSpPr/>
            <p:nvPr/>
          </p:nvSpPr>
          <p:spPr>
            <a:xfrm>
              <a:off x="4360" y="0"/>
              <a:ext cx="804080" cy="698500"/>
            </a:xfrm>
            <a:custGeom>
              <a:avLst/>
              <a:gdLst/>
              <a:ahLst/>
              <a:cxnLst/>
              <a:rect l="l" t="t" r="r" b="b"/>
              <a:pathLst>
                <a:path w="804080" h="698500">
                  <a:moveTo>
                    <a:pt x="797021" y="368876"/>
                  </a:moveTo>
                  <a:lnTo>
                    <a:pt x="616659" y="678874"/>
                  </a:lnTo>
                  <a:cubicBezTo>
                    <a:pt x="609589" y="691025"/>
                    <a:pt x="596592" y="698500"/>
                    <a:pt x="582534" y="698500"/>
                  </a:cubicBezTo>
                  <a:lnTo>
                    <a:pt x="221546" y="698500"/>
                  </a:lnTo>
                  <a:cubicBezTo>
                    <a:pt x="207488" y="698500"/>
                    <a:pt x="194491" y="691025"/>
                    <a:pt x="187421" y="678874"/>
                  </a:cubicBezTo>
                  <a:lnTo>
                    <a:pt x="7059" y="368876"/>
                  </a:lnTo>
                  <a:cubicBezTo>
                    <a:pt x="0" y="356744"/>
                    <a:pt x="0" y="341756"/>
                    <a:pt x="7059" y="329624"/>
                  </a:cubicBezTo>
                  <a:lnTo>
                    <a:pt x="187421" y="19626"/>
                  </a:lnTo>
                  <a:cubicBezTo>
                    <a:pt x="194491" y="7475"/>
                    <a:pt x="207488" y="0"/>
                    <a:pt x="221546" y="0"/>
                  </a:cubicBezTo>
                  <a:lnTo>
                    <a:pt x="582534" y="0"/>
                  </a:lnTo>
                  <a:cubicBezTo>
                    <a:pt x="596592" y="0"/>
                    <a:pt x="609589" y="7475"/>
                    <a:pt x="616659" y="19626"/>
                  </a:cubicBezTo>
                  <a:lnTo>
                    <a:pt x="797021" y="329624"/>
                  </a:lnTo>
                  <a:cubicBezTo>
                    <a:pt x="804080" y="341756"/>
                    <a:pt x="804080" y="356744"/>
                    <a:pt x="797021" y="368876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9AAC25F4-3F0B-9719-F2E7-3161C221AB2D}"/>
                </a:ext>
              </a:extLst>
            </p:cNvPr>
            <p:cNvSpPr txBox="1"/>
            <p:nvPr/>
          </p:nvSpPr>
          <p:spPr>
            <a:xfrm>
              <a:off x="114300" y="-66675"/>
              <a:ext cx="584200" cy="765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8BCBD3B1-8716-5E4F-C427-A884368C905B}"/>
              </a:ext>
            </a:extLst>
          </p:cNvPr>
          <p:cNvSpPr/>
          <p:nvPr/>
        </p:nvSpPr>
        <p:spPr>
          <a:xfrm>
            <a:off x="368234" y="385226"/>
            <a:ext cx="899017" cy="732699"/>
          </a:xfrm>
          <a:custGeom>
            <a:avLst/>
            <a:gdLst/>
            <a:ahLst/>
            <a:cxnLst/>
            <a:rect l="l" t="t" r="r" b="b"/>
            <a:pathLst>
              <a:path w="899017" h="732699">
                <a:moveTo>
                  <a:pt x="0" y="0"/>
                </a:moveTo>
                <a:lnTo>
                  <a:pt x="899017" y="0"/>
                </a:lnTo>
                <a:lnTo>
                  <a:pt x="899017" y="732699"/>
                </a:lnTo>
                <a:lnTo>
                  <a:pt x="0" y="7326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FB133F77-11DB-28C7-0804-B69510B375EB}"/>
              </a:ext>
            </a:extLst>
          </p:cNvPr>
          <p:cNvSpPr/>
          <p:nvPr/>
        </p:nvSpPr>
        <p:spPr>
          <a:xfrm>
            <a:off x="2756670" y="-3549108"/>
            <a:ext cx="1992249" cy="4114800"/>
          </a:xfrm>
          <a:custGeom>
            <a:avLst/>
            <a:gdLst/>
            <a:ahLst/>
            <a:cxnLst/>
            <a:rect l="l" t="t" r="r" b="b"/>
            <a:pathLst>
              <a:path w="1992249" h="411480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067A2BFD-382D-F3E3-DE4D-546585C9CA2A}"/>
              </a:ext>
            </a:extLst>
          </p:cNvPr>
          <p:cNvSpPr/>
          <p:nvPr/>
        </p:nvSpPr>
        <p:spPr>
          <a:xfrm>
            <a:off x="15468600" y="8469174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5068156" h="3308887">
                <a:moveTo>
                  <a:pt x="0" y="0"/>
                </a:moveTo>
                <a:lnTo>
                  <a:pt x="5068156" y="0"/>
                </a:lnTo>
                <a:lnTo>
                  <a:pt x="5068156" y="3308887"/>
                </a:lnTo>
                <a:lnTo>
                  <a:pt x="0" y="33088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6584" b="-2658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49CB806-4E86-6587-511E-83A9E8378A4C}"/>
              </a:ext>
            </a:extLst>
          </p:cNvPr>
          <p:cNvSpPr txBox="1"/>
          <p:nvPr/>
        </p:nvSpPr>
        <p:spPr>
          <a:xfrm>
            <a:off x="3448444" y="208253"/>
            <a:ext cx="112201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u="sng" dirty="0">
                <a:solidFill>
                  <a:srgbClr val="23403D"/>
                </a:solidFill>
                <a:latin typeface="TT Norms Bold"/>
              </a:rPr>
              <a:t>NET INCOME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19BFFFE-1C6A-E5DF-8B57-D63EB4B9A1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2794409"/>
              </p:ext>
            </p:extLst>
          </p:nvPr>
        </p:nvGraphicFramePr>
        <p:xfrm>
          <a:off x="2551995" y="1100805"/>
          <a:ext cx="13152325" cy="8418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296241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D0091D-A795-5C70-125A-9284537B9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2497E71-8FD3-446B-C505-F4D63A692603}"/>
              </a:ext>
            </a:extLst>
          </p:cNvPr>
          <p:cNvSpPr/>
          <p:nvPr/>
        </p:nvSpPr>
        <p:spPr>
          <a:xfrm rot="5400000">
            <a:off x="1056907" y="-1056907"/>
            <a:ext cx="5959022" cy="8072836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58D6AF0F-4C66-3928-7E3B-CB7E899D7EFD}"/>
              </a:ext>
            </a:extLst>
          </p:cNvPr>
          <p:cNvGrpSpPr/>
          <p:nvPr/>
        </p:nvGrpSpPr>
        <p:grpSpPr>
          <a:xfrm>
            <a:off x="13620750" y="-1533177"/>
            <a:ext cx="5555395" cy="2218077"/>
            <a:chOff x="0" y="0"/>
            <a:chExt cx="890604" cy="35558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FF7D388-D55E-1D53-5714-04A78C5F5735}"/>
                </a:ext>
              </a:extLst>
            </p:cNvPr>
            <p:cNvSpPr/>
            <p:nvPr/>
          </p:nvSpPr>
          <p:spPr>
            <a:xfrm>
              <a:off x="10968" y="0"/>
              <a:ext cx="868668" cy="355587"/>
            </a:xfrm>
            <a:custGeom>
              <a:avLst/>
              <a:gdLst/>
              <a:ahLst/>
              <a:cxnLst/>
              <a:rect l="l" t="t" r="r" b="b"/>
              <a:pathLst>
                <a:path w="868668" h="355587">
                  <a:moveTo>
                    <a:pt x="648564" y="0"/>
                  </a:moveTo>
                  <a:lnTo>
                    <a:pt x="16904" y="0"/>
                  </a:lnTo>
                  <a:cubicBezTo>
                    <a:pt x="11138" y="0"/>
                    <a:pt x="5808" y="3069"/>
                    <a:pt x="2914" y="8056"/>
                  </a:cubicBezTo>
                  <a:cubicBezTo>
                    <a:pt x="20" y="13043"/>
                    <a:pt x="0" y="19193"/>
                    <a:pt x="2861" y="24199"/>
                  </a:cubicBezTo>
                  <a:lnTo>
                    <a:pt x="178403" y="331388"/>
                  </a:lnTo>
                  <a:cubicBezTo>
                    <a:pt x="186955" y="346352"/>
                    <a:pt x="202869" y="355587"/>
                    <a:pt x="220104" y="355587"/>
                  </a:cubicBezTo>
                  <a:lnTo>
                    <a:pt x="851764" y="355587"/>
                  </a:lnTo>
                  <a:cubicBezTo>
                    <a:pt x="857530" y="355587"/>
                    <a:pt x="862860" y="352518"/>
                    <a:pt x="865754" y="347531"/>
                  </a:cubicBezTo>
                  <a:cubicBezTo>
                    <a:pt x="868647" y="342544"/>
                    <a:pt x="868668" y="336394"/>
                    <a:pt x="865807" y="331388"/>
                  </a:cubicBezTo>
                  <a:lnTo>
                    <a:pt x="690265" y="24199"/>
                  </a:lnTo>
                  <a:cubicBezTo>
                    <a:pt x="681713" y="9235"/>
                    <a:pt x="665799" y="0"/>
                    <a:pt x="648564" y="0"/>
                  </a:cubicBezTo>
                  <a:close/>
                </a:path>
              </a:pathLst>
            </a:custGeom>
            <a:solidFill>
              <a:srgbClr val="2340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0A3D77B3-DC21-DC52-57EB-6BDDFE1853CE}"/>
                </a:ext>
              </a:extLst>
            </p:cNvPr>
            <p:cNvSpPr txBox="1"/>
            <p:nvPr/>
          </p:nvSpPr>
          <p:spPr>
            <a:xfrm>
              <a:off x="101600" y="-66675"/>
              <a:ext cx="687404" cy="422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8004C92-F0AC-13A3-B13A-CC4D688C8374}"/>
              </a:ext>
            </a:extLst>
          </p:cNvPr>
          <p:cNvSpPr/>
          <p:nvPr/>
        </p:nvSpPr>
        <p:spPr>
          <a:xfrm rot="2203448">
            <a:off x="16559554" y="-485845"/>
            <a:ext cx="1860169" cy="1904610"/>
          </a:xfrm>
          <a:custGeom>
            <a:avLst/>
            <a:gdLst/>
            <a:ahLst/>
            <a:cxnLst/>
            <a:rect l="l" t="t" r="r" b="b"/>
            <a:pathLst>
              <a:path w="1860169" h="1904610">
                <a:moveTo>
                  <a:pt x="0" y="0"/>
                </a:moveTo>
                <a:lnTo>
                  <a:pt x="1860168" y="0"/>
                </a:lnTo>
                <a:lnTo>
                  <a:pt x="1860168" y="1904609"/>
                </a:lnTo>
                <a:lnTo>
                  <a:pt x="0" y="19046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8347D4C-3C24-C665-832F-83524CF754BF}"/>
              </a:ext>
            </a:extLst>
          </p:cNvPr>
          <p:cNvSpPr/>
          <p:nvPr/>
        </p:nvSpPr>
        <p:spPr>
          <a:xfrm rot="-5400000">
            <a:off x="17259300" y="7096804"/>
            <a:ext cx="2057400" cy="807530"/>
          </a:xfrm>
          <a:custGeom>
            <a:avLst/>
            <a:gdLst/>
            <a:ahLst/>
            <a:cxnLst/>
            <a:rect l="l" t="t" r="r" b="b"/>
            <a:pathLst>
              <a:path w="2057400" h="807530">
                <a:moveTo>
                  <a:pt x="0" y="0"/>
                </a:moveTo>
                <a:lnTo>
                  <a:pt x="2057400" y="0"/>
                </a:lnTo>
                <a:lnTo>
                  <a:pt x="2057400" y="807530"/>
                </a:lnTo>
                <a:lnTo>
                  <a:pt x="0" y="8075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87EB11B-0636-5091-5A46-963477DB8190}"/>
              </a:ext>
            </a:extLst>
          </p:cNvPr>
          <p:cNvSpPr/>
          <p:nvPr/>
        </p:nvSpPr>
        <p:spPr>
          <a:xfrm>
            <a:off x="-792112" y="9973203"/>
            <a:ext cx="17956546" cy="2418629"/>
          </a:xfrm>
          <a:custGeom>
            <a:avLst/>
            <a:gdLst/>
            <a:ahLst/>
            <a:cxnLst/>
            <a:rect l="l" t="t" r="r" b="b"/>
            <a:pathLst>
              <a:path w="17956546" h="2418629">
                <a:moveTo>
                  <a:pt x="0" y="0"/>
                </a:moveTo>
                <a:lnTo>
                  <a:pt x="17956546" y="0"/>
                </a:lnTo>
                <a:lnTo>
                  <a:pt x="17956546" y="2418629"/>
                </a:lnTo>
                <a:lnTo>
                  <a:pt x="0" y="24186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48373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38B9C12F-0C21-5009-A862-29ED2D54470D}"/>
              </a:ext>
            </a:extLst>
          </p:cNvPr>
          <p:cNvGrpSpPr/>
          <p:nvPr/>
        </p:nvGrpSpPr>
        <p:grpSpPr>
          <a:xfrm>
            <a:off x="-3349299" y="-2840784"/>
            <a:ext cx="5114374" cy="4395165"/>
            <a:chOff x="0" y="0"/>
            <a:chExt cx="812800" cy="69850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46A29C7-40C5-FEC7-BF24-66E843331D8C}"/>
                </a:ext>
              </a:extLst>
            </p:cNvPr>
            <p:cNvSpPr/>
            <p:nvPr/>
          </p:nvSpPr>
          <p:spPr>
            <a:xfrm>
              <a:off x="4360" y="0"/>
              <a:ext cx="804080" cy="698500"/>
            </a:xfrm>
            <a:custGeom>
              <a:avLst/>
              <a:gdLst/>
              <a:ahLst/>
              <a:cxnLst/>
              <a:rect l="l" t="t" r="r" b="b"/>
              <a:pathLst>
                <a:path w="804080" h="698500">
                  <a:moveTo>
                    <a:pt x="797021" y="368876"/>
                  </a:moveTo>
                  <a:lnTo>
                    <a:pt x="616659" y="678874"/>
                  </a:lnTo>
                  <a:cubicBezTo>
                    <a:pt x="609589" y="691025"/>
                    <a:pt x="596592" y="698500"/>
                    <a:pt x="582534" y="698500"/>
                  </a:cubicBezTo>
                  <a:lnTo>
                    <a:pt x="221546" y="698500"/>
                  </a:lnTo>
                  <a:cubicBezTo>
                    <a:pt x="207488" y="698500"/>
                    <a:pt x="194491" y="691025"/>
                    <a:pt x="187421" y="678874"/>
                  </a:cubicBezTo>
                  <a:lnTo>
                    <a:pt x="7059" y="368876"/>
                  </a:lnTo>
                  <a:cubicBezTo>
                    <a:pt x="0" y="356744"/>
                    <a:pt x="0" y="341756"/>
                    <a:pt x="7059" y="329624"/>
                  </a:cubicBezTo>
                  <a:lnTo>
                    <a:pt x="187421" y="19626"/>
                  </a:lnTo>
                  <a:cubicBezTo>
                    <a:pt x="194491" y="7475"/>
                    <a:pt x="207488" y="0"/>
                    <a:pt x="221546" y="0"/>
                  </a:cubicBezTo>
                  <a:lnTo>
                    <a:pt x="582534" y="0"/>
                  </a:lnTo>
                  <a:cubicBezTo>
                    <a:pt x="596592" y="0"/>
                    <a:pt x="609589" y="7475"/>
                    <a:pt x="616659" y="19626"/>
                  </a:cubicBezTo>
                  <a:lnTo>
                    <a:pt x="797021" y="329624"/>
                  </a:lnTo>
                  <a:cubicBezTo>
                    <a:pt x="804080" y="341756"/>
                    <a:pt x="804080" y="356744"/>
                    <a:pt x="797021" y="368876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0DC2DEBE-0B7A-6955-C996-CA7EB7638287}"/>
                </a:ext>
              </a:extLst>
            </p:cNvPr>
            <p:cNvSpPr txBox="1"/>
            <p:nvPr/>
          </p:nvSpPr>
          <p:spPr>
            <a:xfrm>
              <a:off x="114300" y="-66675"/>
              <a:ext cx="584200" cy="765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2E97B1B4-0709-A4E3-8448-DDB5F422E8B8}"/>
              </a:ext>
            </a:extLst>
          </p:cNvPr>
          <p:cNvSpPr/>
          <p:nvPr/>
        </p:nvSpPr>
        <p:spPr>
          <a:xfrm>
            <a:off x="368234" y="385226"/>
            <a:ext cx="899017" cy="732699"/>
          </a:xfrm>
          <a:custGeom>
            <a:avLst/>
            <a:gdLst/>
            <a:ahLst/>
            <a:cxnLst/>
            <a:rect l="l" t="t" r="r" b="b"/>
            <a:pathLst>
              <a:path w="899017" h="732699">
                <a:moveTo>
                  <a:pt x="0" y="0"/>
                </a:moveTo>
                <a:lnTo>
                  <a:pt x="899017" y="0"/>
                </a:lnTo>
                <a:lnTo>
                  <a:pt x="899017" y="732699"/>
                </a:lnTo>
                <a:lnTo>
                  <a:pt x="0" y="7326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643C3B07-AA8D-C4AD-9B8E-01F2931F0A82}"/>
              </a:ext>
            </a:extLst>
          </p:cNvPr>
          <p:cNvSpPr/>
          <p:nvPr/>
        </p:nvSpPr>
        <p:spPr>
          <a:xfrm>
            <a:off x="3984821" y="-3468807"/>
            <a:ext cx="1992249" cy="4114800"/>
          </a:xfrm>
          <a:custGeom>
            <a:avLst/>
            <a:gdLst/>
            <a:ahLst/>
            <a:cxnLst/>
            <a:rect l="l" t="t" r="r" b="b"/>
            <a:pathLst>
              <a:path w="1992249" h="411480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834F3B2D-89D5-3B49-F2CD-8E4BA17815A8}"/>
              </a:ext>
            </a:extLst>
          </p:cNvPr>
          <p:cNvSpPr/>
          <p:nvPr/>
        </p:nvSpPr>
        <p:spPr>
          <a:xfrm>
            <a:off x="15580620" y="8612365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5068156" h="3308887">
                <a:moveTo>
                  <a:pt x="0" y="0"/>
                </a:moveTo>
                <a:lnTo>
                  <a:pt x="5068156" y="0"/>
                </a:lnTo>
                <a:lnTo>
                  <a:pt x="5068156" y="3308887"/>
                </a:lnTo>
                <a:lnTo>
                  <a:pt x="0" y="33088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6584" b="-26584"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43433DA1-C7A7-40AD-9D30-49B42BD842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3939501"/>
              </p:ext>
            </p:extLst>
          </p:nvPr>
        </p:nvGraphicFramePr>
        <p:xfrm>
          <a:off x="8892312" y="2231120"/>
          <a:ext cx="8229600" cy="723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4F71D43C-0A68-DEB3-E52E-812D2F9DBA1B}"/>
              </a:ext>
            </a:extLst>
          </p:cNvPr>
          <p:cNvSpPr txBox="1"/>
          <p:nvPr/>
        </p:nvSpPr>
        <p:spPr>
          <a:xfrm>
            <a:off x="9839514" y="1187834"/>
            <a:ext cx="6335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solidFill>
                  <a:srgbClr val="23403D"/>
                </a:solidFill>
                <a:latin typeface="TT Norms Bold"/>
              </a:rPr>
              <a:t>RETURN ON EQUITY</a:t>
            </a:r>
            <a:endParaRPr lang="en-US" sz="3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AFF13F2-8B1F-6CF2-8C0E-7BD4110409F0}"/>
              </a:ext>
            </a:extLst>
          </p:cNvPr>
          <p:cNvSpPr txBox="1"/>
          <p:nvPr/>
        </p:nvSpPr>
        <p:spPr>
          <a:xfrm>
            <a:off x="-1242338" y="1187834"/>
            <a:ext cx="112201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u="sng" dirty="0">
                <a:solidFill>
                  <a:srgbClr val="23403D"/>
                </a:solidFill>
                <a:latin typeface="TT Norms Bold"/>
              </a:rPr>
              <a:t>RETURN ON ASSETS</a:t>
            </a:r>
            <a:endParaRPr lang="en-US" sz="3200" dirty="0"/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CBE2147E-6630-4E7A-AF62-304372B59A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693919"/>
              </p:ext>
            </p:extLst>
          </p:nvPr>
        </p:nvGraphicFramePr>
        <p:xfrm>
          <a:off x="479554" y="2225677"/>
          <a:ext cx="8435846" cy="7092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3924071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BC8E6-FA0C-9733-FC27-BCDC6D13E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29C3339-167F-6662-F073-F67D6DA51E73}"/>
              </a:ext>
            </a:extLst>
          </p:cNvPr>
          <p:cNvSpPr/>
          <p:nvPr/>
        </p:nvSpPr>
        <p:spPr>
          <a:xfrm rot="5400000">
            <a:off x="4000500" y="-4117118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115EFFD3-9BC4-9707-DE5B-1719D7C6BAF1}"/>
              </a:ext>
            </a:extLst>
          </p:cNvPr>
          <p:cNvGrpSpPr/>
          <p:nvPr/>
        </p:nvGrpSpPr>
        <p:grpSpPr>
          <a:xfrm>
            <a:off x="13620750" y="-1533177"/>
            <a:ext cx="5555395" cy="2218077"/>
            <a:chOff x="0" y="0"/>
            <a:chExt cx="890604" cy="35558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6F9391B-8C4C-0044-1CCC-19C845068AA9}"/>
                </a:ext>
              </a:extLst>
            </p:cNvPr>
            <p:cNvSpPr/>
            <p:nvPr/>
          </p:nvSpPr>
          <p:spPr>
            <a:xfrm>
              <a:off x="10968" y="0"/>
              <a:ext cx="868668" cy="355587"/>
            </a:xfrm>
            <a:custGeom>
              <a:avLst/>
              <a:gdLst/>
              <a:ahLst/>
              <a:cxnLst/>
              <a:rect l="l" t="t" r="r" b="b"/>
              <a:pathLst>
                <a:path w="868668" h="355587">
                  <a:moveTo>
                    <a:pt x="648564" y="0"/>
                  </a:moveTo>
                  <a:lnTo>
                    <a:pt x="16904" y="0"/>
                  </a:lnTo>
                  <a:cubicBezTo>
                    <a:pt x="11138" y="0"/>
                    <a:pt x="5808" y="3069"/>
                    <a:pt x="2914" y="8056"/>
                  </a:cubicBezTo>
                  <a:cubicBezTo>
                    <a:pt x="20" y="13043"/>
                    <a:pt x="0" y="19193"/>
                    <a:pt x="2861" y="24199"/>
                  </a:cubicBezTo>
                  <a:lnTo>
                    <a:pt x="178403" y="331388"/>
                  </a:lnTo>
                  <a:cubicBezTo>
                    <a:pt x="186955" y="346352"/>
                    <a:pt x="202869" y="355587"/>
                    <a:pt x="220104" y="355587"/>
                  </a:cubicBezTo>
                  <a:lnTo>
                    <a:pt x="851764" y="355587"/>
                  </a:lnTo>
                  <a:cubicBezTo>
                    <a:pt x="857530" y="355587"/>
                    <a:pt x="862860" y="352518"/>
                    <a:pt x="865754" y="347531"/>
                  </a:cubicBezTo>
                  <a:cubicBezTo>
                    <a:pt x="868647" y="342544"/>
                    <a:pt x="868668" y="336394"/>
                    <a:pt x="865807" y="331388"/>
                  </a:cubicBezTo>
                  <a:lnTo>
                    <a:pt x="690265" y="24199"/>
                  </a:lnTo>
                  <a:cubicBezTo>
                    <a:pt x="681713" y="9235"/>
                    <a:pt x="665799" y="0"/>
                    <a:pt x="648564" y="0"/>
                  </a:cubicBezTo>
                  <a:close/>
                </a:path>
              </a:pathLst>
            </a:custGeom>
            <a:solidFill>
              <a:srgbClr val="2340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74248C43-C681-A7D8-9D83-6E48D7F3D6EB}"/>
                </a:ext>
              </a:extLst>
            </p:cNvPr>
            <p:cNvSpPr txBox="1"/>
            <p:nvPr/>
          </p:nvSpPr>
          <p:spPr>
            <a:xfrm>
              <a:off x="101600" y="-66675"/>
              <a:ext cx="687404" cy="422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96E0E5-769B-9C0B-52B6-78A5369D5B25}"/>
              </a:ext>
            </a:extLst>
          </p:cNvPr>
          <p:cNvSpPr/>
          <p:nvPr/>
        </p:nvSpPr>
        <p:spPr>
          <a:xfrm rot="2203448">
            <a:off x="16559554" y="-485845"/>
            <a:ext cx="1860169" cy="1904610"/>
          </a:xfrm>
          <a:custGeom>
            <a:avLst/>
            <a:gdLst/>
            <a:ahLst/>
            <a:cxnLst/>
            <a:rect l="l" t="t" r="r" b="b"/>
            <a:pathLst>
              <a:path w="1860169" h="1904610">
                <a:moveTo>
                  <a:pt x="0" y="0"/>
                </a:moveTo>
                <a:lnTo>
                  <a:pt x="1860168" y="0"/>
                </a:lnTo>
                <a:lnTo>
                  <a:pt x="1860168" y="1904609"/>
                </a:lnTo>
                <a:lnTo>
                  <a:pt x="0" y="19046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4FA6F85-89BB-DC0A-95B3-C8AEB40531CE}"/>
              </a:ext>
            </a:extLst>
          </p:cNvPr>
          <p:cNvSpPr/>
          <p:nvPr/>
        </p:nvSpPr>
        <p:spPr>
          <a:xfrm rot="-5400000">
            <a:off x="17259300" y="7096804"/>
            <a:ext cx="2057400" cy="807530"/>
          </a:xfrm>
          <a:custGeom>
            <a:avLst/>
            <a:gdLst/>
            <a:ahLst/>
            <a:cxnLst/>
            <a:rect l="l" t="t" r="r" b="b"/>
            <a:pathLst>
              <a:path w="2057400" h="807530">
                <a:moveTo>
                  <a:pt x="0" y="0"/>
                </a:moveTo>
                <a:lnTo>
                  <a:pt x="2057400" y="0"/>
                </a:lnTo>
                <a:lnTo>
                  <a:pt x="2057400" y="807530"/>
                </a:lnTo>
                <a:lnTo>
                  <a:pt x="0" y="8075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09FB16E9-BE6E-E66A-1DDB-8A60195AE34A}"/>
              </a:ext>
            </a:extLst>
          </p:cNvPr>
          <p:cNvSpPr/>
          <p:nvPr/>
        </p:nvSpPr>
        <p:spPr>
          <a:xfrm>
            <a:off x="-792112" y="9973203"/>
            <a:ext cx="17956546" cy="2418629"/>
          </a:xfrm>
          <a:custGeom>
            <a:avLst/>
            <a:gdLst/>
            <a:ahLst/>
            <a:cxnLst/>
            <a:rect l="l" t="t" r="r" b="b"/>
            <a:pathLst>
              <a:path w="17956546" h="2418629">
                <a:moveTo>
                  <a:pt x="0" y="0"/>
                </a:moveTo>
                <a:lnTo>
                  <a:pt x="17956546" y="0"/>
                </a:lnTo>
                <a:lnTo>
                  <a:pt x="17956546" y="2418629"/>
                </a:lnTo>
                <a:lnTo>
                  <a:pt x="0" y="24186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48373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39E13D23-071E-E92D-1AD7-29FF45798340}"/>
              </a:ext>
            </a:extLst>
          </p:cNvPr>
          <p:cNvGrpSpPr/>
          <p:nvPr/>
        </p:nvGrpSpPr>
        <p:grpSpPr>
          <a:xfrm>
            <a:off x="-3349299" y="-2840784"/>
            <a:ext cx="5114374" cy="4395165"/>
            <a:chOff x="0" y="0"/>
            <a:chExt cx="812800" cy="69850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6D6F381-19FA-D325-C34E-8AB2076A01DD}"/>
                </a:ext>
              </a:extLst>
            </p:cNvPr>
            <p:cNvSpPr/>
            <p:nvPr/>
          </p:nvSpPr>
          <p:spPr>
            <a:xfrm>
              <a:off x="4360" y="0"/>
              <a:ext cx="804080" cy="698500"/>
            </a:xfrm>
            <a:custGeom>
              <a:avLst/>
              <a:gdLst/>
              <a:ahLst/>
              <a:cxnLst/>
              <a:rect l="l" t="t" r="r" b="b"/>
              <a:pathLst>
                <a:path w="804080" h="698500">
                  <a:moveTo>
                    <a:pt x="797021" y="368876"/>
                  </a:moveTo>
                  <a:lnTo>
                    <a:pt x="616659" y="678874"/>
                  </a:lnTo>
                  <a:cubicBezTo>
                    <a:pt x="609589" y="691025"/>
                    <a:pt x="596592" y="698500"/>
                    <a:pt x="582534" y="698500"/>
                  </a:cubicBezTo>
                  <a:lnTo>
                    <a:pt x="221546" y="698500"/>
                  </a:lnTo>
                  <a:cubicBezTo>
                    <a:pt x="207488" y="698500"/>
                    <a:pt x="194491" y="691025"/>
                    <a:pt x="187421" y="678874"/>
                  </a:cubicBezTo>
                  <a:lnTo>
                    <a:pt x="7059" y="368876"/>
                  </a:lnTo>
                  <a:cubicBezTo>
                    <a:pt x="0" y="356744"/>
                    <a:pt x="0" y="341756"/>
                    <a:pt x="7059" y="329624"/>
                  </a:cubicBezTo>
                  <a:lnTo>
                    <a:pt x="187421" y="19626"/>
                  </a:lnTo>
                  <a:cubicBezTo>
                    <a:pt x="194491" y="7475"/>
                    <a:pt x="207488" y="0"/>
                    <a:pt x="221546" y="0"/>
                  </a:cubicBezTo>
                  <a:lnTo>
                    <a:pt x="582534" y="0"/>
                  </a:lnTo>
                  <a:cubicBezTo>
                    <a:pt x="596592" y="0"/>
                    <a:pt x="609589" y="7475"/>
                    <a:pt x="616659" y="19626"/>
                  </a:cubicBezTo>
                  <a:lnTo>
                    <a:pt x="797021" y="329624"/>
                  </a:lnTo>
                  <a:cubicBezTo>
                    <a:pt x="804080" y="341756"/>
                    <a:pt x="804080" y="356744"/>
                    <a:pt x="797021" y="368876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9A8F1DF9-D786-C892-D626-98553687A49B}"/>
                </a:ext>
              </a:extLst>
            </p:cNvPr>
            <p:cNvSpPr txBox="1"/>
            <p:nvPr/>
          </p:nvSpPr>
          <p:spPr>
            <a:xfrm>
              <a:off x="114300" y="-66675"/>
              <a:ext cx="584200" cy="765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A29DEA88-8C82-99AD-3962-E4F2ED97689E}"/>
              </a:ext>
            </a:extLst>
          </p:cNvPr>
          <p:cNvSpPr/>
          <p:nvPr/>
        </p:nvSpPr>
        <p:spPr>
          <a:xfrm>
            <a:off x="368234" y="385226"/>
            <a:ext cx="899017" cy="732699"/>
          </a:xfrm>
          <a:custGeom>
            <a:avLst/>
            <a:gdLst/>
            <a:ahLst/>
            <a:cxnLst/>
            <a:rect l="l" t="t" r="r" b="b"/>
            <a:pathLst>
              <a:path w="899017" h="732699">
                <a:moveTo>
                  <a:pt x="0" y="0"/>
                </a:moveTo>
                <a:lnTo>
                  <a:pt x="899017" y="0"/>
                </a:lnTo>
                <a:lnTo>
                  <a:pt x="899017" y="732699"/>
                </a:lnTo>
                <a:lnTo>
                  <a:pt x="0" y="7326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E95564AB-A8EB-297C-6F2A-EC57D6960BD4}"/>
              </a:ext>
            </a:extLst>
          </p:cNvPr>
          <p:cNvSpPr/>
          <p:nvPr/>
        </p:nvSpPr>
        <p:spPr>
          <a:xfrm>
            <a:off x="8186161" y="-3719540"/>
            <a:ext cx="1992249" cy="4114800"/>
          </a:xfrm>
          <a:custGeom>
            <a:avLst/>
            <a:gdLst/>
            <a:ahLst/>
            <a:cxnLst/>
            <a:rect l="l" t="t" r="r" b="b"/>
            <a:pathLst>
              <a:path w="1992249" h="411480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94262FA5-D520-9DDA-5AFE-62DD20A6CAA1}"/>
              </a:ext>
            </a:extLst>
          </p:cNvPr>
          <p:cNvSpPr/>
          <p:nvPr/>
        </p:nvSpPr>
        <p:spPr>
          <a:xfrm>
            <a:off x="15563803" y="8493802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5068156" h="3308887">
                <a:moveTo>
                  <a:pt x="0" y="0"/>
                </a:moveTo>
                <a:lnTo>
                  <a:pt x="5068156" y="0"/>
                </a:lnTo>
                <a:lnTo>
                  <a:pt x="5068156" y="3308887"/>
                </a:lnTo>
                <a:lnTo>
                  <a:pt x="0" y="33088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6584" b="-26584"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168AA7EF-E397-489B-B04D-16769EEE7EF0}"/>
              </a:ext>
            </a:extLst>
          </p:cNvPr>
          <p:cNvGraphicFramePr>
            <a:graphicFrameLocks/>
          </p:cNvGraphicFramePr>
          <p:nvPr/>
        </p:nvGraphicFramePr>
        <p:xfrm>
          <a:off x="2001404" y="981363"/>
          <a:ext cx="14285191" cy="8324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2819C029-C979-40F8-4617-EE14EAB96260}"/>
              </a:ext>
            </a:extLst>
          </p:cNvPr>
          <p:cNvSpPr txBox="1"/>
          <p:nvPr/>
        </p:nvSpPr>
        <p:spPr>
          <a:xfrm>
            <a:off x="5736985" y="546048"/>
            <a:ext cx="8099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23403D"/>
                </a:solidFill>
                <a:effectLst/>
                <a:uLnTx/>
                <a:uFillTx/>
                <a:latin typeface="TT Norms Bold"/>
                <a:ea typeface="+mn-ea"/>
                <a:cs typeface="+mn-cs"/>
                <a:sym typeface="TT Norms Bold"/>
              </a:rPr>
              <a:t>CAPITAL TO RISK ADJUSTED ASSETS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219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BE1BA-6B58-24C1-0CA9-CD2B2CB95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1C7298D2-6B85-586E-CC3C-AF0A73FCFCF2}"/>
              </a:ext>
            </a:extLst>
          </p:cNvPr>
          <p:cNvGrpSpPr/>
          <p:nvPr/>
        </p:nvGrpSpPr>
        <p:grpSpPr>
          <a:xfrm>
            <a:off x="13620750" y="-1533177"/>
            <a:ext cx="5555395" cy="2218077"/>
            <a:chOff x="0" y="0"/>
            <a:chExt cx="890604" cy="35558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01AB9E9-0701-FFA9-4FA9-6BD5F19A0E0B}"/>
                </a:ext>
              </a:extLst>
            </p:cNvPr>
            <p:cNvSpPr/>
            <p:nvPr/>
          </p:nvSpPr>
          <p:spPr>
            <a:xfrm>
              <a:off x="10968" y="0"/>
              <a:ext cx="868668" cy="355587"/>
            </a:xfrm>
            <a:custGeom>
              <a:avLst/>
              <a:gdLst/>
              <a:ahLst/>
              <a:cxnLst/>
              <a:rect l="l" t="t" r="r" b="b"/>
              <a:pathLst>
                <a:path w="868668" h="355587">
                  <a:moveTo>
                    <a:pt x="648564" y="0"/>
                  </a:moveTo>
                  <a:lnTo>
                    <a:pt x="16904" y="0"/>
                  </a:lnTo>
                  <a:cubicBezTo>
                    <a:pt x="11138" y="0"/>
                    <a:pt x="5808" y="3069"/>
                    <a:pt x="2914" y="8056"/>
                  </a:cubicBezTo>
                  <a:cubicBezTo>
                    <a:pt x="20" y="13043"/>
                    <a:pt x="0" y="19193"/>
                    <a:pt x="2861" y="24199"/>
                  </a:cubicBezTo>
                  <a:lnTo>
                    <a:pt x="178403" y="331388"/>
                  </a:lnTo>
                  <a:cubicBezTo>
                    <a:pt x="186955" y="346352"/>
                    <a:pt x="202869" y="355587"/>
                    <a:pt x="220104" y="355587"/>
                  </a:cubicBezTo>
                  <a:lnTo>
                    <a:pt x="851764" y="355587"/>
                  </a:lnTo>
                  <a:cubicBezTo>
                    <a:pt x="857530" y="355587"/>
                    <a:pt x="862860" y="352518"/>
                    <a:pt x="865754" y="347531"/>
                  </a:cubicBezTo>
                  <a:cubicBezTo>
                    <a:pt x="868647" y="342544"/>
                    <a:pt x="868668" y="336394"/>
                    <a:pt x="865807" y="331388"/>
                  </a:cubicBezTo>
                  <a:lnTo>
                    <a:pt x="690265" y="24199"/>
                  </a:lnTo>
                  <a:cubicBezTo>
                    <a:pt x="681713" y="9235"/>
                    <a:pt x="665799" y="0"/>
                    <a:pt x="648564" y="0"/>
                  </a:cubicBezTo>
                  <a:close/>
                </a:path>
              </a:pathLst>
            </a:custGeom>
            <a:solidFill>
              <a:srgbClr val="2340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49262F9B-5ACF-667E-2860-95BA34521447}"/>
                </a:ext>
              </a:extLst>
            </p:cNvPr>
            <p:cNvSpPr txBox="1"/>
            <p:nvPr/>
          </p:nvSpPr>
          <p:spPr>
            <a:xfrm>
              <a:off x="101600" y="-66675"/>
              <a:ext cx="687404" cy="422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0A5B1B0-D997-1186-5F5C-921EDC9CF867}"/>
              </a:ext>
            </a:extLst>
          </p:cNvPr>
          <p:cNvSpPr/>
          <p:nvPr/>
        </p:nvSpPr>
        <p:spPr>
          <a:xfrm rot="2203448">
            <a:off x="16559554" y="-485845"/>
            <a:ext cx="1860169" cy="1904610"/>
          </a:xfrm>
          <a:custGeom>
            <a:avLst/>
            <a:gdLst/>
            <a:ahLst/>
            <a:cxnLst/>
            <a:rect l="l" t="t" r="r" b="b"/>
            <a:pathLst>
              <a:path w="1860169" h="1904610">
                <a:moveTo>
                  <a:pt x="0" y="0"/>
                </a:moveTo>
                <a:lnTo>
                  <a:pt x="1860168" y="0"/>
                </a:lnTo>
                <a:lnTo>
                  <a:pt x="1860168" y="1904609"/>
                </a:lnTo>
                <a:lnTo>
                  <a:pt x="0" y="19046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73075239-69C1-E9D1-67D8-C9280E3B48CB}"/>
              </a:ext>
            </a:extLst>
          </p:cNvPr>
          <p:cNvSpPr/>
          <p:nvPr/>
        </p:nvSpPr>
        <p:spPr>
          <a:xfrm rot="-5400000">
            <a:off x="17259300" y="7096804"/>
            <a:ext cx="2057400" cy="807530"/>
          </a:xfrm>
          <a:custGeom>
            <a:avLst/>
            <a:gdLst/>
            <a:ahLst/>
            <a:cxnLst/>
            <a:rect l="l" t="t" r="r" b="b"/>
            <a:pathLst>
              <a:path w="2057400" h="807530">
                <a:moveTo>
                  <a:pt x="0" y="0"/>
                </a:moveTo>
                <a:lnTo>
                  <a:pt x="2057400" y="0"/>
                </a:lnTo>
                <a:lnTo>
                  <a:pt x="2057400" y="807530"/>
                </a:lnTo>
                <a:lnTo>
                  <a:pt x="0" y="8075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CBED5B1-2F80-17ED-F992-945C90E3A49E}"/>
              </a:ext>
            </a:extLst>
          </p:cNvPr>
          <p:cNvSpPr/>
          <p:nvPr/>
        </p:nvSpPr>
        <p:spPr>
          <a:xfrm>
            <a:off x="-792112" y="9973203"/>
            <a:ext cx="17956546" cy="2418629"/>
          </a:xfrm>
          <a:custGeom>
            <a:avLst/>
            <a:gdLst/>
            <a:ahLst/>
            <a:cxnLst/>
            <a:rect l="l" t="t" r="r" b="b"/>
            <a:pathLst>
              <a:path w="17956546" h="2418629">
                <a:moveTo>
                  <a:pt x="0" y="0"/>
                </a:moveTo>
                <a:lnTo>
                  <a:pt x="17956546" y="0"/>
                </a:lnTo>
                <a:lnTo>
                  <a:pt x="17956546" y="2418629"/>
                </a:lnTo>
                <a:lnTo>
                  <a:pt x="0" y="24186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48373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8D425927-199F-392B-2D8C-FC69E4B053FD}"/>
              </a:ext>
            </a:extLst>
          </p:cNvPr>
          <p:cNvGrpSpPr/>
          <p:nvPr/>
        </p:nvGrpSpPr>
        <p:grpSpPr>
          <a:xfrm>
            <a:off x="-3349299" y="-2840784"/>
            <a:ext cx="5114374" cy="4395165"/>
            <a:chOff x="0" y="0"/>
            <a:chExt cx="812800" cy="69850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CA896A1C-3EA0-2A2F-6A3B-15E338D1E91C}"/>
                </a:ext>
              </a:extLst>
            </p:cNvPr>
            <p:cNvSpPr/>
            <p:nvPr/>
          </p:nvSpPr>
          <p:spPr>
            <a:xfrm>
              <a:off x="4360" y="0"/>
              <a:ext cx="804080" cy="698500"/>
            </a:xfrm>
            <a:custGeom>
              <a:avLst/>
              <a:gdLst/>
              <a:ahLst/>
              <a:cxnLst/>
              <a:rect l="l" t="t" r="r" b="b"/>
              <a:pathLst>
                <a:path w="804080" h="698500">
                  <a:moveTo>
                    <a:pt x="797021" y="368876"/>
                  </a:moveTo>
                  <a:lnTo>
                    <a:pt x="616659" y="678874"/>
                  </a:lnTo>
                  <a:cubicBezTo>
                    <a:pt x="609589" y="691025"/>
                    <a:pt x="596592" y="698500"/>
                    <a:pt x="582534" y="698500"/>
                  </a:cubicBezTo>
                  <a:lnTo>
                    <a:pt x="221546" y="698500"/>
                  </a:lnTo>
                  <a:cubicBezTo>
                    <a:pt x="207488" y="698500"/>
                    <a:pt x="194491" y="691025"/>
                    <a:pt x="187421" y="678874"/>
                  </a:cubicBezTo>
                  <a:lnTo>
                    <a:pt x="7059" y="368876"/>
                  </a:lnTo>
                  <a:cubicBezTo>
                    <a:pt x="0" y="356744"/>
                    <a:pt x="0" y="341756"/>
                    <a:pt x="7059" y="329624"/>
                  </a:cubicBezTo>
                  <a:lnTo>
                    <a:pt x="187421" y="19626"/>
                  </a:lnTo>
                  <a:cubicBezTo>
                    <a:pt x="194491" y="7475"/>
                    <a:pt x="207488" y="0"/>
                    <a:pt x="221546" y="0"/>
                  </a:cubicBezTo>
                  <a:lnTo>
                    <a:pt x="582534" y="0"/>
                  </a:lnTo>
                  <a:cubicBezTo>
                    <a:pt x="596592" y="0"/>
                    <a:pt x="609589" y="7475"/>
                    <a:pt x="616659" y="19626"/>
                  </a:cubicBezTo>
                  <a:lnTo>
                    <a:pt x="797021" y="329624"/>
                  </a:lnTo>
                  <a:cubicBezTo>
                    <a:pt x="804080" y="341756"/>
                    <a:pt x="804080" y="356744"/>
                    <a:pt x="797021" y="368876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7F321530-9C43-F9C5-DE1E-5B6DE584FE3D}"/>
                </a:ext>
              </a:extLst>
            </p:cNvPr>
            <p:cNvSpPr txBox="1"/>
            <p:nvPr/>
          </p:nvSpPr>
          <p:spPr>
            <a:xfrm>
              <a:off x="114300" y="-66675"/>
              <a:ext cx="584200" cy="765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0ED6160D-ED41-037E-06C7-60CB663FD244}"/>
              </a:ext>
            </a:extLst>
          </p:cNvPr>
          <p:cNvSpPr/>
          <p:nvPr/>
        </p:nvSpPr>
        <p:spPr>
          <a:xfrm>
            <a:off x="368234" y="385226"/>
            <a:ext cx="899017" cy="732699"/>
          </a:xfrm>
          <a:custGeom>
            <a:avLst/>
            <a:gdLst/>
            <a:ahLst/>
            <a:cxnLst/>
            <a:rect l="l" t="t" r="r" b="b"/>
            <a:pathLst>
              <a:path w="899017" h="732699">
                <a:moveTo>
                  <a:pt x="0" y="0"/>
                </a:moveTo>
                <a:lnTo>
                  <a:pt x="899017" y="0"/>
                </a:lnTo>
                <a:lnTo>
                  <a:pt x="899017" y="732699"/>
                </a:lnTo>
                <a:lnTo>
                  <a:pt x="0" y="7326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BA349843-845B-7AC2-0809-081FC2115CCB}"/>
              </a:ext>
            </a:extLst>
          </p:cNvPr>
          <p:cNvSpPr/>
          <p:nvPr/>
        </p:nvSpPr>
        <p:spPr>
          <a:xfrm>
            <a:off x="2756670" y="-3549108"/>
            <a:ext cx="1992249" cy="4114800"/>
          </a:xfrm>
          <a:custGeom>
            <a:avLst/>
            <a:gdLst/>
            <a:ahLst/>
            <a:cxnLst/>
            <a:rect l="l" t="t" r="r" b="b"/>
            <a:pathLst>
              <a:path w="1992249" h="411480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764915CD-A261-5F66-8D3B-516660BE8586}"/>
              </a:ext>
            </a:extLst>
          </p:cNvPr>
          <p:cNvSpPr/>
          <p:nvPr/>
        </p:nvSpPr>
        <p:spPr>
          <a:xfrm>
            <a:off x="15701394" y="8529269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5068156" h="3308887">
                <a:moveTo>
                  <a:pt x="0" y="0"/>
                </a:moveTo>
                <a:lnTo>
                  <a:pt x="5068156" y="0"/>
                </a:lnTo>
                <a:lnTo>
                  <a:pt x="5068156" y="3308887"/>
                </a:lnTo>
                <a:lnTo>
                  <a:pt x="0" y="330888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6584" b="-26584"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DF536CE6-B544-4C49-B75B-EE6AB2B65C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0036381"/>
              </p:ext>
            </p:extLst>
          </p:nvPr>
        </p:nvGraphicFramePr>
        <p:xfrm>
          <a:off x="1988704" y="1100805"/>
          <a:ext cx="14310591" cy="8317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030488A8-1E25-73E4-AF93-5578F30B152D}"/>
              </a:ext>
            </a:extLst>
          </p:cNvPr>
          <p:cNvSpPr txBox="1"/>
          <p:nvPr/>
        </p:nvSpPr>
        <p:spPr>
          <a:xfrm>
            <a:off x="3439700" y="404312"/>
            <a:ext cx="112201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u="sng" dirty="0">
                <a:solidFill>
                  <a:srgbClr val="23403D"/>
                </a:solidFill>
                <a:latin typeface="TT Norms Bold"/>
              </a:rPr>
              <a:t>STOCK PRICE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633119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25E66-1081-8E68-0C17-DF1D4F89A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3F5F5EC-4775-D53A-AF4C-6A18ECEF6867}"/>
              </a:ext>
            </a:extLst>
          </p:cNvPr>
          <p:cNvSpPr/>
          <p:nvPr/>
        </p:nvSpPr>
        <p:spPr>
          <a:xfrm rot="5400000">
            <a:off x="1856177" y="-4314936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2E696F5-D68C-BA1D-4896-0E8166102CC9}"/>
              </a:ext>
            </a:extLst>
          </p:cNvPr>
          <p:cNvGrpSpPr/>
          <p:nvPr/>
        </p:nvGrpSpPr>
        <p:grpSpPr>
          <a:xfrm>
            <a:off x="-4343399" y="1117926"/>
            <a:ext cx="22262360" cy="9809640"/>
            <a:chOff x="2423" y="-66675"/>
            <a:chExt cx="1601341" cy="71872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EC347CF-CB80-BD06-E221-59F9DC65415E}"/>
                </a:ext>
              </a:extLst>
            </p:cNvPr>
            <p:cNvSpPr/>
            <p:nvPr/>
          </p:nvSpPr>
          <p:spPr>
            <a:xfrm>
              <a:off x="2423" y="-3959"/>
              <a:ext cx="1601341" cy="656009"/>
            </a:xfrm>
            <a:custGeom>
              <a:avLst/>
              <a:gdLst/>
              <a:ahLst/>
              <a:cxnLst/>
              <a:rect l="l" t="t" r="r" b="b"/>
              <a:pathLst>
                <a:path w="1603286" h="652050">
                  <a:moveTo>
                    <a:pt x="1391877" y="0"/>
                  </a:moveTo>
                  <a:lnTo>
                    <a:pt x="8209" y="0"/>
                  </a:lnTo>
                  <a:cubicBezTo>
                    <a:pt x="5722" y="0"/>
                    <a:pt x="3382" y="1183"/>
                    <a:pt x="1908" y="3187"/>
                  </a:cubicBezTo>
                  <a:cubicBezTo>
                    <a:pt x="434" y="5190"/>
                    <a:pt x="0" y="7776"/>
                    <a:pt x="740" y="10151"/>
                  </a:cubicBezTo>
                  <a:lnTo>
                    <a:pt x="197614" y="641899"/>
                  </a:lnTo>
                  <a:cubicBezTo>
                    <a:pt x="199495" y="647937"/>
                    <a:pt x="205085" y="652050"/>
                    <a:pt x="211409" y="652050"/>
                  </a:cubicBezTo>
                  <a:lnTo>
                    <a:pt x="1595077" y="652050"/>
                  </a:lnTo>
                  <a:cubicBezTo>
                    <a:pt x="1597565" y="652050"/>
                    <a:pt x="1599904" y="650867"/>
                    <a:pt x="1601378" y="648863"/>
                  </a:cubicBezTo>
                  <a:cubicBezTo>
                    <a:pt x="1602853" y="646860"/>
                    <a:pt x="1603286" y="644274"/>
                    <a:pt x="1602546" y="641899"/>
                  </a:cubicBezTo>
                  <a:lnTo>
                    <a:pt x="1405673" y="10151"/>
                  </a:lnTo>
                  <a:cubicBezTo>
                    <a:pt x="1403791" y="4113"/>
                    <a:pt x="1398201" y="0"/>
                    <a:pt x="1391877" y="0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EE99EAF-B1F7-B909-3D94-0F7720DA9323}"/>
                </a:ext>
              </a:extLst>
            </p:cNvPr>
            <p:cNvSpPr txBox="1"/>
            <p:nvPr/>
          </p:nvSpPr>
          <p:spPr>
            <a:xfrm>
              <a:off x="101600" y="-66675"/>
              <a:ext cx="1404932" cy="7187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752611CD-BA8D-2DD6-A2DB-EC0021013A0B}"/>
              </a:ext>
            </a:extLst>
          </p:cNvPr>
          <p:cNvGrpSpPr/>
          <p:nvPr/>
        </p:nvGrpSpPr>
        <p:grpSpPr>
          <a:xfrm>
            <a:off x="-3349299" y="-2840784"/>
            <a:ext cx="5114374" cy="4395165"/>
            <a:chOff x="0" y="0"/>
            <a:chExt cx="812800" cy="6985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8251D02-C1A9-8884-B296-E157D65C3592}"/>
                </a:ext>
              </a:extLst>
            </p:cNvPr>
            <p:cNvSpPr/>
            <p:nvPr/>
          </p:nvSpPr>
          <p:spPr>
            <a:xfrm>
              <a:off x="4360" y="0"/>
              <a:ext cx="804080" cy="698500"/>
            </a:xfrm>
            <a:custGeom>
              <a:avLst/>
              <a:gdLst/>
              <a:ahLst/>
              <a:cxnLst/>
              <a:rect l="l" t="t" r="r" b="b"/>
              <a:pathLst>
                <a:path w="804080" h="698500">
                  <a:moveTo>
                    <a:pt x="797021" y="368876"/>
                  </a:moveTo>
                  <a:lnTo>
                    <a:pt x="616659" y="678874"/>
                  </a:lnTo>
                  <a:cubicBezTo>
                    <a:pt x="609589" y="691025"/>
                    <a:pt x="596592" y="698500"/>
                    <a:pt x="582534" y="698500"/>
                  </a:cubicBezTo>
                  <a:lnTo>
                    <a:pt x="221546" y="698500"/>
                  </a:lnTo>
                  <a:cubicBezTo>
                    <a:pt x="207488" y="698500"/>
                    <a:pt x="194491" y="691025"/>
                    <a:pt x="187421" y="678874"/>
                  </a:cubicBezTo>
                  <a:lnTo>
                    <a:pt x="7059" y="368876"/>
                  </a:lnTo>
                  <a:cubicBezTo>
                    <a:pt x="0" y="356744"/>
                    <a:pt x="0" y="341756"/>
                    <a:pt x="7059" y="329624"/>
                  </a:cubicBezTo>
                  <a:lnTo>
                    <a:pt x="187421" y="19626"/>
                  </a:lnTo>
                  <a:cubicBezTo>
                    <a:pt x="194491" y="7475"/>
                    <a:pt x="207488" y="0"/>
                    <a:pt x="221546" y="0"/>
                  </a:cubicBezTo>
                  <a:lnTo>
                    <a:pt x="582534" y="0"/>
                  </a:lnTo>
                  <a:cubicBezTo>
                    <a:pt x="596592" y="0"/>
                    <a:pt x="609589" y="7475"/>
                    <a:pt x="616659" y="19626"/>
                  </a:cubicBezTo>
                  <a:lnTo>
                    <a:pt x="797021" y="329624"/>
                  </a:lnTo>
                  <a:cubicBezTo>
                    <a:pt x="804080" y="341756"/>
                    <a:pt x="804080" y="356744"/>
                    <a:pt x="797021" y="368876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04DE41E9-0E88-D751-EF28-BF8320E2251C}"/>
                </a:ext>
              </a:extLst>
            </p:cNvPr>
            <p:cNvSpPr txBox="1"/>
            <p:nvPr/>
          </p:nvSpPr>
          <p:spPr>
            <a:xfrm>
              <a:off x="114300" y="-66675"/>
              <a:ext cx="584200" cy="765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59A1CF4E-0C3F-5780-EF44-6E6C7484F1F0}"/>
              </a:ext>
            </a:extLst>
          </p:cNvPr>
          <p:cNvSpPr/>
          <p:nvPr/>
        </p:nvSpPr>
        <p:spPr>
          <a:xfrm>
            <a:off x="368234" y="385226"/>
            <a:ext cx="899017" cy="732699"/>
          </a:xfrm>
          <a:custGeom>
            <a:avLst/>
            <a:gdLst/>
            <a:ahLst/>
            <a:cxnLst/>
            <a:rect l="l" t="t" r="r" b="b"/>
            <a:pathLst>
              <a:path w="899017" h="732699">
                <a:moveTo>
                  <a:pt x="0" y="0"/>
                </a:moveTo>
                <a:lnTo>
                  <a:pt x="899017" y="0"/>
                </a:lnTo>
                <a:lnTo>
                  <a:pt x="899017" y="732699"/>
                </a:lnTo>
                <a:lnTo>
                  <a:pt x="0" y="7326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5306D54-A0E8-090D-A0E2-A81B15170A18}"/>
              </a:ext>
            </a:extLst>
          </p:cNvPr>
          <p:cNvSpPr/>
          <p:nvPr/>
        </p:nvSpPr>
        <p:spPr>
          <a:xfrm rot="2203448">
            <a:off x="15389831" y="473963"/>
            <a:ext cx="2401361" cy="2458731"/>
          </a:xfrm>
          <a:custGeom>
            <a:avLst/>
            <a:gdLst/>
            <a:ahLst/>
            <a:cxnLst/>
            <a:rect l="l" t="t" r="r" b="b"/>
            <a:pathLst>
              <a:path w="2401361" h="2458731">
                <a:moveTo>
                  <a:pt x="0" y="0"/>
                </a:moveTo>
                <a:lnTo>
                  <a:pt x="2401360" y="0"/>
                </a:lnTo>
                <a:lnTo>
                  <a:pt x="2401360" y="2458731"/>
                </a:lnTo>
                <a:lnTo>
                  <a:pt x="0" y="24587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B85496CC-5BB3-B9A4-575D-69E378BBB71E}"/>
              </a:ext>
            </a:extLst>
          </p:cNvPr>
          <p:cNvSpPr/>
          <p:nvPr/>
        </p:nvSpPr>
        <p:spPr>
          <a:xfrm>
            <a:off x="-1431866" y="4448102"/>
            <a:ext cx="1992249" cy="4114800"/>
          </a:xfrm>
          <a:custGeom>
            <a:avLst/>
            <a:gdLst/>
            <a:ahLst/>
            <a:cxnLst/>
            <a:rect l="l" t="t" r="r" b="b"/>
            <a:pathLst>
              <a:path w="1992249" h="411480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>
            <a:extLst>
              <a:ext uri="{FF2B5EF4-FFF2-40B4-BE49-F238E27FC236}">
                <a16:creationId xmlns:a16="http://schemas.microsoft.com/office/drawing/2014/main" id="{AB69578A-A661-2D25-B7EC-0E6E018528D3}"/>
              </a:ext>
            </a:extLst>
          </p:cNvPr>
          <p:cNvSpPr/>
          <p:nvPr/>
        </p:nvSpPr>
        <p:spPr>
          <a:xfrm>
            <a:off x="14865157" y="227169"/>
            <a:ext cx="2926080" cy="1828800"/>
          </a:xfrm>
          <a:custGeom>
            <a:avLst/>
            <a:gdLst/>
            <a:ahLst/>
            <a:cxnLst/>
            <a:rect l="l" t="t" r="r" b="b"/>
            <a:pathLst>
              <a:path w="5292131" h="2370463">
                <a:moveTo>
                  <a:pt x="0" y="0"/>
                </a:moveTo>
                <a:lnTo>
                  <a:pt x="5292131" y="0"/>
                </a:lnTo>
                <a:lnTo>
                  <a:pt x="5292131" y="2370463"/>
                </a:lnTo>
                <a:lnTo>
                  <a:pt x="0" y="23704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1626" b="-6162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1DC78764-BA95-B673-A9A3-C3FBE188B3EA}"/>
              </a:ext>
            </a:extLst>
          </p:cNvPr>
          <p:cNvSpPr txBox="1"/>
          <p:nvPr/>
        </p:nvSpPr>
        <p:spPr>
          <a:xfrm>
            <a:off x="1765075" y="517952"/>
            <a:ext cx="10366235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9"/>
              </a:lnSpc>
            </a:pPr>
            <a:r>
              <a:rPr lang="en-US" sz="6999" dirty="0">
                <a:solidFill>
                  <a:srgbClr val="23403D"/>
                </a:solidFill>
                <a:latin typeface="Poppins"/>
                <a:ea typeface="Poppins"/>
                <a:cs typeface="Poppins"/>
                <a:sym typeface="Poppins"/>
              </a:rPr>
              <a:t>Our Strengths</a:t>
            </a:r>
          </a:p>
        </p:txBody>
      </p:sp>
      <p:grpSp>
        <p:nvGrpSpPr>
          <p:cNvPr id="38" name="Group 3">
            <a:extLst>
              <a:ext uri="{FF2B5EF4-FFF2-40B4-BE49-F238E27FC236}">
                <a16:creationId xmlns:a16="http://schemas.microsoft.com/office/drawing/2014/main" id="{0E275633-D76E-F658-D5F4-E269E08F1486}"/>
              </a:ext>
            </a:extLst>
          </p:cNvPr>
          <p:cNvGrpSpPr/>
          <p:nvPr/>
        </p:nvGrpSpPr>
        <p:grpSpPr>
          <a:xfrm rot="5400000">
            <a:off x="1524460" y="3678415"/>
            <a:ext cx="500647" cy="438066"/>
            <a:chOff x="0" y="0"/>
            <a:chExt cx="812800" cy="711200"/>
          </a:xfrm>
        </p:grpSpPr>
        <p:sp>
          <p:nvSpPr>
            <p:cNvPr id="39" name="Freeform 4">
              <a:extLst>
                <a:ext uri="{FF2B5EF4-FFF2-40B4-BE49-F238E27FC236}">
                  <a16:creationId xmlns:a16="http://schemas.microsoft.com/office/drawing/2014/main" id="{D4C8803D-3651-8BF0-106A-D16D7F701127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chemeClr val="bg1">
                <a:alpha val="89804"/>
              </a:scheme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5">
              <a:extLst>
                <a:ext uri="{FF2B5EF4-FFF2-40B4-BE49-F238E27FC236}">
                  <a16:creationId xmlns:a16="http://schemas.microsoft.com/office/drawing/2014/main" id="{49C730E9-E9D1-6937-141B-471621B8256C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41" name="Group 3">
            <a:extLst>
              <a:ext uri="{FF2B5EF4-FFF2-40B4-BE49-F238E27FC236}">
                <a16:creationId xmlns:a16="http://schemas.microsoft.com/office/drawing/2014/main" id="{24751CB5-FE34-4283-87B9-9231E9645F08}"/>
              </a:ext>
            </a:extLst>
          </p:cNvPr>
          <p:cNvGrpSpPr/>
          <p:nvPr/>
        </p:nvGrpSpPr>
        <p:grpSpPr>
          <a:xfrm rot="5400000">
            <a:off x="1513132" y="5032553"/>
            <a:ext cx="500647" cy="438066"/>
            <a:chOff x="0" y="0"/>
            <a:chExt cx="812800" cy="711200"/>
          </a:xfrm>
        </p:grpSpPr>
        <p:sp>
          <p:nvSpPr>
            <p:cNvPr id="42" name="Freeform 4">
              <a:extLst>
                <a:ext uri="{FF2B5EF4-FFF2-40B4-BE49-F238E27FC236}">
                  <a16:creationId xmlns:a16="http://schemas.microsoft.com/office/drawing/2014/main" id="{9A709B34-647B-E372-3524-563A47C8E287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chemeClr val="bg1">
                <a:alpha val="89804"/>
              </a:scheme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5">
              <a:extLst>
                <a:ext uri="{FF2B5EF4-FFF2-40B4-BE49-F238E27FC236}">
                  <a16:creationId xmlns:a16="http://schemas.microsoft.com/office/drawing/2014/main" id="{D9250476-C666-3D1D-0483-6BEFD615FA2E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44" name="Group 3">
            <a:extLst>
              <a:ext uri="{FF2B5EF4-FFF2-40B4-BE49-F238E27FC236}">
                <a16:creationId xmlns:a16="http://schemas.microsoft.com/office/drawing/2014/main" id="{6CCEA7DF-6D1A-567A-E856-9D4140437081}"/>
              </a:ext>
            </a:extLst>
          </p:cNvPr>
          <p:cNvGrpSpPr/>
          <p:nvPr/>
        </p:nvGrpSpPr>
        <p:grpSpPr>
          <a:xfrm rot="5400000">
            <a:off x="1544422" y="6361214"/>
            <a:ext cx="500647" cy="438066"/>
            <a:chOff x="0" y="0"/>
            <a:chExt cx="812800" cy="711200"/>
          </a:xfrm>
        </p:grpSpPr>
        <p:sp>
          <p:nvSpPr>
            <p:cNvPr id="45" name="Freeform 4">
              <a:extLst>
                <a:ext uri="{FF2B5EF4-FFF2-40B4-BE49-F238E27FC236}">
                  <a16:creationId xmlns:a16="http://schemas.microsoft.com/office/drawing/2014/main" id="{D7C1188F-43D3-975D-1577-0865E033677D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chemeClr val="bg1">
                <a:alpha val="89804"/>
              </a:scheme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Box 5">
              <a:extLst>
                <a:ext uri="{FF2B5EF4-FFF2-40B4-BE49-F238E27FC236}">
                  <a16:creationId xmlns:a16="http://schemas.microsoft.com/office/drawing/2014/main" id="{63A29920-71B6-A326-2385-B437E7AE82BE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098E240B-A647-D649-3913-38ED8F6151C0}"/>
              </a:ext>
            </a:extLst>
          </p:cNvPr>
          <p:cNvSpPr txBox="1"/>
          <p:nvPr/>
        </p:nvSpPr>
        <p:spPr>
          <a:xfrm>
            <a:off x="2188755" y="3517790"/>
            <a:ext cx="10276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Ability to grow loans due to our capital position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F3D8460-FBA5-53F9-FC8D-53DFC479AD24}"/>
              </a:ext>
            </a:extLst>
          </p:cNvPr>
          <p:cNvSpPr txBox="1"/>
          <p:nvPr/>
        </p:nvSpPr>
        <p:spPr>
          <a:xfrm>
            <a:off x="2161117" y="4596687"/>
            <a:ext cx="102762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Consistent growth in income with lower-than-average NIM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796D4B2-F56E-5291-A771-79BBAF34D383}"/>
              </a:ext>
            </a:extLst>
          </p:cNvPr>
          <p:cNvSpPr txBox="1"/>
          <p:nvPr/>
        </p:nvSpPr>
        <p:spPr>
          <a:xfrm>
            <a:off x="2188755" y="6199592"/>
            <a:ext cx="830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Minimizing Risk in Securities Portfolio</a:t>
            </a:r>
          </a:p>
        </p:txBody>
      </p:sp>
      <p:grpSp>
        <p:nvGrpSpPr>
          <p:cNvPr id="59" name="Group 3">
            <a:extLst>
              <a:ext uri="{FF2B5EF4-FFF2-40B4-BE49-F238E27FC236}">
                <a16:creationId xmlns:a16="http://schemas.microsoft.com/office/drawing/2014/main" id="{AE300C5B-E9F6-274C-A688-93A58002C0B5}"/>
              </a:ext>
            </a:extLst>
          </p:cNvPr>
          <p:cNvGrpSpPr/>
          <p:nvPr/>
        </p:nvGrpSpPr>
        <p:grpSpPr>
          <a:xfrm rot="5400000">
            <a:off x="1555750" y="7514854"/>
            <a:ext cx="500647" cy="438066"/>
            <a:chOff x="0" y="0"/>
            <a:chExt cx="812800" cy="711200"/>
          </a:xfrm>
        </p:grpSpPr>
        <p:sp>
          <p:nvSpPr>
            <p:cNvPr id="60" name="Freeform 4">
              <a:extLst>
                <a:ext uri="{FF2B5EF4-FFF2-40B4-BE49-F238E27FC236}">
                  <a16:creationId xmlns:a16="http://schemas.microsoft.com/office/drawing/2014/main" id="{B78CE533-24B7-7E8E-64C2-FA3239045F69}"/>
                </a:ext>
              </a:extLst>
            </p:cNvPr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chemeClr val="bg1">
                <a:alpha val="89804"/>
              </a:scheme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5">
              <a:extLst>
                <a:ext uri="{FF2B5EF4-FFF2-40B4-BE49-F238E27FC236}">
                  <a16:creationId xmlns:a16="http://schemas.microsoft.com/office/drawing/2014/main" id="{380E9C5F-EB81-AC9D-FA73-8DC0DAA71036}"/>
                </a:ext>
              </a:extLst>
            </p:cNvPr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EB0A7E9A-808A-D157-75C6-41A0278A4F91}"/>
              </a:ext>
            </a:extLst>
          </p:cNvPr>
          <p:cNvSpPr txBox="1"/>
          <p:nvPr/>
        </p:nvSpPr>
        <p:spPr>
          <a:xfrm>
            <a:off x="2188755" y="7356861"/>
            <a:ext cx="114374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Stable Stock Price even with a Capital Raise</a:t>
            </a:r>
          </a:p>
        </p:txBody>
      </p:sp>
    </p:spTree>
    <p:extLst>
      <p:ext uri="{BB962C8B-B14F-4D97-AF65-F5344CB8AC3E}">
        <p14:creationId xmlns:p14="http://schemas.microsoft.com/office/powerpoint/2010/main" val="1876247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 rot="5400000">
            <a:off x="4593983" y="4144966"/>
            <a:ext cx="500647" cy="438066"/>
            <a:chOff x="0" y="0"/>
            <a:chExt cx="812800" cy="711200"/>
          </a:xfrm>
        </p:grpSpPr>
        <p:sp>
          <p:nvSpPr>
            <p:cNvPr id="11" name="Freeform 11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5400000">
            <a:off x="1925447" y="2534089"/>
            <a:ext cx="839519" cy="5325715"/>
            <a:chOff x="-611009" y="89740"/>
            <a:chExt cx="1362958" cy="8646297"/>
          </a:xfrm>
        </p:grpSpPr>
        <p:sp>
          <p:nvSpPr>
            <p:cNvPr id="17" name="Freeform 17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-611009" y="8339163"/>
              <a:ext cx="558800" cy="396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 dirty="0"/>
            </a:p>
          </p:txBody>
        </p:sp>
      </p:grpSp>
      <p:grpSp>
        <p:nvGrpSpPr>
          <p:cNvPr id="29" name="Group 29"/>
          <p:cNvGrpSpPr/>
          <p:nvPr/>
        </p:nvGrpSpPr>
        <p:grpSpPr>
          <a:xfrm rot="5400000">
            <a:off x="4622203" y="7378633"/>
            <a:ext cx="500647" cy="438066"/>
            <a:chOff x="0" y="0"/>
            <a:chExt cx="812800" cy="711200"/>
          </a:xfrm>
        </p:grpSpPr>
        <p:sp>
          <p:nvSpPr>
            <p:cNvPr id="30" name="Freeform 30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5400000">
            <a:off x="4622203" y="6292840"/>
            <a:ext cx="500647" cy="438066"/>
            <a:chOff x="0" y="0"/>
            <a:chExt cx="812800" cy="711200"/>
          </a:xfrm>
        </p:grpSpPr>
        <p:sp>
          <p:nvSpPr>
            <p:cNvPr id="33" name="Freeform 33"/>
            <p:cNvSpPr/>
            <p:nvPr/>
          </p:nvSpPr>
          <p:spPr>
            <a:xfrm>
              <a:off x="60851" y="89740"/>
              <a:ext cx="691098" cy="621460"/>
            </a:xfrm>
            <a:custGeom>
              <a:avLst/>
              <a:gdLst/>
              <a:ahLst/>
              <a:cxnLst/>
              <a:rect l="l" t="t" r="r" b="b"/>
              <a:pathLst>
                <a:path w="691098" h="621460">
                  <a:moveTo>
                    <a:pt x="422271" y="44524"/>
                  </a:moveTo>
                  <a:lnTo>
                    <a:pt x="675227" y="487196"/>
                  </a:lnTo>
                  <a:cubicBezTo>
                    <a:pt x="691098" y="514971"/>
                    <a:pt x="690984" y="549095"/>
                    <a:pt x="674928" y="576763"/>
                  </a:cubicBezTo>
                  <a:cubicBezTo>
                    <a:pt x="658871" y="604431"/>
                    <a:pt x="629300" y="621460"/>
                    <a:pt x="597311" y="621460"/>
                  </a:cubicBezTo>
                  <a:lnTo>
                    <a:pt x="93787" y="621460"/>
                  </a:lnTo>
                  <a:cubicBezTo>
                    <a:pt x="61798" y="621460"/>
                    <a:pt x="32227" y="604431"/>
                    <a:pt x="16170" y="576763"/>
                  </a:cubicBezTo>
                  <a:cubicBezTo>
                    <a:pt x="114" y="549095"/>
                    <a:pt x="0" y="514971"/>
                    <a:pt x="15871" y="487196"/>
                  </a:cubicBezTo>
                  <a:lnTo>
                    <a:pt x="268827" y="44524"/>
                  </a:lnTo>
                  <a:cubicBezTo>
                    <a:pt x="284560" y="16991"/>
                    <a:pt x="313839" y="0"/>
                    <a:pt x="345549" y="0"/>
                  </a:cubicBezTo>
                  <a:cubicBezTo>
                    <a:pt x="377259" y="0"/>
                    <a:pt x="406538" y="16991"/>
                    <a:pt x="422271" y="44524"/>
                  </a:cubicBezTo>
                  <a:close/>
                </a:path>
              </a:pathLst>
            </a:custGeom>
            <a:solidFill>
              <a:srgbClr val="1D7363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 rot="-5400000">
            <a:off x="-377917" y="4370418"/>
            <a:ext cx="1022473" cy="511236"/>
          </a:xfrm>
          <a:custGeom>
            <a:avLst/>
            <a:gdLst/>
            <a:ahLst/>
            <a:cxnLst/>
            <a:rect l="l" t="t" r="r" b="b"/>
            <a:pathLst>
              <a:path w="1022473" h="511236">
                <a:moveTo>
                  <a:pt x="0" y="0"/>
                </a:moveTo>
                <a:lnTo>
                  <a:pt x="1022473" y="0"/>
                </a:lnTo>
                <a:lnTo>
                  <a:pt x="1022473" y="511237"/>
                </a:lnTo>
                <a:lnTo>
                  <a:pt x="0" y="5112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 rot="-10800000">
            <a:off x="-912042" y="9972675"/>
            <a:ext cx="18171342" cy="1488977"/>
          </a:xfrm>
          <a:custGeom>
            <a:avLst/>
            <a:gdLst/>
            <a:ahLst/>
            <a:cxnLst/>
            <a:rect l="l" t="t" r="r" b="b"/>
            <a:pathLst>
              <a:path w="18171342" h="1488977">
                <a:moveTo>
                  <a:pt x="0" y="0"/>
                </a:moveTo>
                <a:lnTo>
                  <a:pt x="18171342" y="0"/>
                </a:lnTo>
                <a:lnTo>
                  <a:pt x="18171342" y="1488977"/>
                </a:lnTo>
                <a:lnTo>
                  <a:pt x="0" y="14889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54223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TextBox 37"/>
          <p:cNvSpPr txBox="1"/>
          <p:nvPr/>
        </p:nvSpPr>
        <p:spPr>
          <a:xfrm>
            <a:off x="9289414" y="1082004"/>
            <a:ext cx="4903239" cy="118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00"/>
              </a:lnSpc>
            </a:pPr>
            <a:r>
              <a:rPr lang="en-US" sz="8000" b="1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AGENDA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10799126" y="-1347097"/>
            <a:ext cx="9394899" cy="4117412"/>
            <a:chOff x="0" y="0"/>
            <a:chExt cx="1455516" cy="637895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455516" cy="637895"/>
            </a:xfrm>
            <a:custGeom>
              <a:avLst/>
              <a:gdLst/>
              <a:ahLst/>
              <a:cxnLst/>
              <a:rect l="l" t="t" r="r" b="b"/>
              <a:pathLst>
                <a:path w="1455516" h="637895">
                  <a:moveTo>
                    <a:pt x="0" y="0"/>
                  </a:moveTo>
                  <a:lnTo>
                    <a:pt x="1455516" y="0"/>
                  </a:lnTo>
                  <a:lnTo>
                    <a:pt x="1455516" y="637895"/>
                  </a:lnTo>
                  <a:lnTo>
                    <a:pt x="0" y="637895"/>
                  </a:lnTo>
                  <a:close/>
                </a:path>
              </a:pathLst>
            </a:custGeom>
            <a:blipFill>
              <a:blip r:embed="rId4"/>
              <a:stretch>
                <a:fillRect t="-26010" b="-260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 rot="-10800000">
            <a:off x="-1176916" y="-986543"/>
            <a:ext cx="4612179" cy="3862529"/>
            <a:chOff x="0" y="0"/>
            <a:chExt cx="812800" cy="680690"/>
          </a:xfrm>
        </p:grpSpPr>
        <p:sp>
          <p:nvSpPr>
            <p:cNvPr id="44" name="Freeform 44"/>
            <p:cNvSpPr/>
            <p:nvPr/>
          </p:nvSpPr>
          <p:spPr>
            <a:xfrm>
              <a:off x="20421" y="28584"/>
              <a:ext cx="771959" cy="652106"/>
            </a:xfrm>
            <a:custGeom>
              <a:avLst/>
              <a:gdLst/>
              <a:ahLst/>
              <a:cxnLst/>
              <a:rect l="l" t="t" r="r" b="b"/>
              <a:pathLst>
                <a:path w="771959" h="652106">
                  <a:moveTo>
                    <a:pt x="411794" y="14654"/>
                  </a:moveTo>
                  <a:lnTo>
                    <a:pt x="766564" y="608868"/>
                  </a:lnTo>
                  <a:cubicBezTo>
                    <a:pt x="771838" y="617701"/>
                    <a:pt x="771958" y="628686"/>
                    <a:pt x="766880" y="637632"/>
                  </a:cubicBezTo>
                  <a:cubicBezTo>
                    <a:pt x="761802" y="646578"/>
                    <a:pt x="752309" y="652106"/>
                    <a:pt x="742022" y="652106"/>
                  </a:cubicBezTo>
                  <a:lnTo>
                    <a:pt x="29936" y="652106"/>
                  </a:lnTo>
                  <a:cubicBezTo>
                    <a:pt x="19649" y="652106"/>
                    <a:pt x="10156" y="646578"/>
                    <a:pt x="5078" y="637632"/>
                  </a:cubicBezTo>
                  <a:cubicBezTo>
                    <a:pt x="0" y="628686"/>
                    <a:pt x="120" y="617701"/>
                    <a:pt x="5394" y="608868"/>
                  </a:cubicBezTo>
                  <a:lnTo>
                    <a:pt x="360164" y="14654"/>
                  </a:lnTo>
                  <a:cubicBezTo>
                    <a:pt x="365590" y="5566"/>
                    <a:pt x="375395" y="0"/>
                    <a:pt x="385979" y="0"/>
                  </a:cubicBezTo>
                  <a:cubicBezTo>
                    <a:pt x="396563" y="0"/>
                    <a:pt x="406368" y="5566"/>
                    <a:pt x="411794" y="14654"/>
                  </a:cubicBezTo>
                  <a:close/>
                </a:path>
              </a:pathLst>
            </a:custGeom>
            <a:solidFill>
              <a:srgbClr val="23403D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27000" y="249360"/>
              <a:ext cx="558800" cy="382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-430030" y="-782514"/>
            <a:ext cx="14319000" cy="3541681"/>
            <a:chOff x="0" y="0"/>
            <a:chExt cx="1437638" cy="355587"/>
          </a:xfrm>
        </p:grpSpPr>
        <p:sp>
          <p:nvSpPr>
            <p:cNvPr id="47" name="Freeform 47"/>
            <p:cNvSpPr/>
            <p:nvPr/>
          </p:nvSpPr>
          <p:spPr>
            <a:xfrm>
              <a:off x="6383" y="0"/>
              <a:ext cx="1424873" cy="355587"/>
            </a:xfrm>
            <a:custGeom>
              <a:avLst/>
              <a:gdLst/>
              <a:ahLst/>
              <a:cxnLst/>
              <a:rect l="l" t="t" r="r" b="b"/>
              <a:pathLst>
                <a:path w="1424873" h="355587">
                  <a:moveTo>
                    <a:pt x="1211835" y="0"/>
                  </a:moveTo>
                  <a:lnTo>
                    <a:pt x="9837" y="0"/>
                  </a:lnTo>
                  <a:cubicBezTo>
                    <a:pt x="6482" y="0"/>
                    <a:pt x="3380" y="1786"/>
                    <a:pt x="1696" y="4688"/>
                  </a:cubicBezTo>
                  <a:cubicBezTo>
                    <a:pt x="12" y="7590"/>
                    <a:pt x="0" y="11170"/>
                    <a:pt x="1665" y="14083"/>
                  </a:cubicBezTo>
                  <a:lnTo>
                    <a:pt x="188769" y="341504"/>
                  </a:lnTo>
                  <a:cubicBezTo>
                    <a:pt x="193746" y="350213"/>
                    <a:pt x="203007" y="355587"/>
                    <a:pt x="213037" y="355587"/>
                  </a:cubicBezTo>
                  <a:lnTo>
                    <a:pt x="1415035" y="355587"/>
                  </a:lnTo>
                  <a:cubicBezTo>
                    <a:pt x="1418391" y="355587"/>
                    <a:pt x="1421492" y="353801"/>
                    <a:pt x="1423176" y="350899"/>
                  </a:cubicBezTo>
                  <a:cubicBezTo>
                    <a:pt x="1424861" y="347997"/>
                    <a:pt x="1424872" y="344418"/>
                    <a:pt x="1423208" y="341504"/>
                  </a:cubicBezTo>
                  <a:lnTo>
                    <a:pt x="1236103" y="14083"/>
                  </a:lnTo>
                  <a:cubicBezTo>
                    <a:pt x="1231127" y="5374"/>
                    <a:pt x="1221865" y="0"/>
                    <a:pt x="1211835" y="0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01600" y="-66675"/>
              <a:ext cx="1234438" cy="422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49" name="Freeform 49"/>
          <p:cNvSpPr/>
          <p:nvPr/>
        </p:nvSpPr>
        <p:spPr>
          <a:xfrm rot="2513844" flipH="1">
            <a:off x="7419023" y="17514"/>
            <a:ext cx="6677500" cy="2612572"/>
          </a:xfrm>
          <a:custGeom>
            <a:avLst/>
            <a:gdLst/>
            <a:ahLst/>
            <a:cxnLst/>
            <a:rect l="l" t="t" r="r" b="b"/>
            <a:pathLst>
              <a:path w="6677500" h="2612572">
                <a:moveTo>
                  <a:pt x="6677500" y="0"/>
                </a:moveTo>
                <a:lnTo>
                  <a:pt x="0" y="0"/>
                </a:lnTo>
                <a:lnTo>
                  <a:pt x="0" y="2612572"/>
                </a:lnTo>
                <a:lnTo>
                  <a:pt x="6677500" y="2612572"/>
                </a:lnTo>
                <a:lnTo>
                  <a:pt x="667750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0" name="Freeform 50"/>
          <p:cNvSpPr/>
          <p:nvPr/>
        </p:nvSpPr>
        <p:spPr>
          <a:xfrm rot="-5400000">
            <a:off x="17259300" y="7096804"/>
            <a:ext cx="2057400" cy="807530"/>
          </a:xfrm>
          <a:custGeom>
            <a:avLst/>
            <a:gdLst/>
            <a:ahLst/>
            <a:cxnLst/>
            <a:rect l="l" t="t" r="r" b="b"/>
            <a:pathLst>
              <a:path w="2057400" h="807530">
                <a:moveTo>
                  <a:pt x="0" y="0"/>
                </a:moveTo>
                <a:lnTo>
                  <a:pt x="2057400" y="0"/>
                </a:lnTo>
                <a:lnTo>
                  <a:pt x="2057400" y="807530"/>
                </a:lnTo>
                <a:lnTo>
                  <a:pt x="0" y="8075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1" name="TextBox 61"/>
          <p:cNvSpPr txBox="1"/>
          <p:nvPr/>
        </p:nvSpPr>
        <p:spPr>
          <a:xfrm>
            <a:off x="5326790" y="4034375"/>
            <a:ext cx="8229600" cy="619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3600" dirty="0">
                <a:solidFill>
                  <a:srgbClr val="23403D"/>
                </a:solidFill>
                <a:latin typeface="TT Norms"/>
                <a:ea typeface="TT Norms"/>
                <a:cs typeface="TT Norms"/>
                <a:sym typeface="TT Norms"/>
              </a:rPr>
              <a:t>Continue to Grow Core Deposits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2283137" y="1562118"/>
            <a:ext cx="8226113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200"/>
              </a:lnSpc>
            </a:pPr>
            <a:r>
              <a:rPr lang="en-US" sz="8000" b="1" dirty="0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Future Outlook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D7A7315-6C56-8093-6CCC-7FF8D1DB0041}"/>
              </a:ext>
            </a:extLst>
          </p:cNvPr>
          <p:cNvSpPr txBox="1"/>
          <p:nvPr/>
        </p:nvSpPr>
        <p:spPr>
          <a:xfrm>
            <a:off x="5195237" y="5029931"/>
            <a:ext cx="10628026" cy="711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3600" dirty="0">
                <a:solidFill>
                  <a:srgbClr val="23403D"/>
                </a:solidFill>
                <a:latin typeface="TT Norms"/>
                <a:ea typeface="TT Norms"/>
                <a:cs typeface="TT Norms"/>
                <a:sym typeface="TT Norms"/>
              </a:rPr>
              <a:t>Reach $1 Billion in Asset Size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A4D7712-55EF-6977-D205-95B6C0921EA1}"/>
              </a:ext>
            </a:extLst>
          </p:cNvPr>
          <p:cNvSpPr txBox="1"/>
          <p:nvPr/>
        </p:nvSpPr>
        <p:spPr>
          <a:xfrm>
            <a:off x="5195237" y="5835406"/>
            <a:ext cx="10628026" cy="1352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3600" dirty="0">
                <a:solidFill>
                  <a:srgbClr val="23403D"/>
                </a:solidFill>
                <a:latin typeface="TT Norms"/>
                <a:ea typeface="TT Norms"/>
                <a:cs typeface="TT Norms"/>
                <a:sym typeface="TT Norms"/>
              </a:rPr>
              <a:t>Continue to Offer Competitive Products and Services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D258557-8794-0EEA-C7C8-EEC3CEFDDFFB}"/>
              </a:ext>
            </a:extLst>
          </p:cNvPr>
          <p:cNvSpPr txBox="1"/>
          <p:nvPr/>
        </p:nvSpPr>
        <p:spPr>
          <a:xfrm>
            <a:off x="5195237" y="7234286"/>
            <a:ext cx="10628026" cy="711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3600" dirty="0">
                <a:solidFill>
                  <a:srgbClr val="23403D"/>
                </a:solidFill>
                <a:latin typeface="TT Norms"/>
                <a:ea typeface="TT Norms"/>
                <a:cs typeface="TT Norms"/>
                <a:sym typeface="TT Norms"/>
              </a:rPr>
              <a:t>Expand our Market Area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18288000"/>
                </a:moveTo>
                <a:lnTo>
                  <a:pt x="0" y="0"/>
                </a:ln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342356" y="891948"/>
            <a:ext cx="6124168" cy="3856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74"/>
              </a:lnSpc>
            </a:pPr>
            <a:r>
              <a:rPr lang="en-US" sz="6499" b="1" dirty="0">
                <a:solidFill>
                  <a:srgbClr val="23403D"/>
                </a:solidFill>
                <a:latin typeface="TT Norms Bold"/>
                <a:ea typeface="TT Norms Bold"/>
                <a:cs typeface="TT Norms Bold"/>
                <a:sym typeface="TT Norms Bold"/>
              </a:rPr>
              <a:t>Thank You for your time and investing in Elevate Bank!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604006" y="954622"/>
            <a:ext cx="11945087" cy="12492557"/>
            <a:chOff x="0" y="0"/>
            <a:chExt cx="759608" cy="794422"/>
          </a:xfrm>
        </p:grpSpPr>
        <p:sp>
          <p:nvSpPr>
            <p:cNvPr id="9" name="Freeform 9"/>
            <p:cNvSpPr/>
            <p:nvPr/>
          </p:nvSpPr>
          <p:spPr>
            <a:xfrm>
              <a:off x="3294" y="0"/>
              <a:ext cx="753019" cy="794422"/>
            </a:xfrm>
            <a:custGeom>
              <a:avLst/>
              <a:gdLst/>
              <a:ahLst/>
              <a:cxnLst/>
              <a:rect l="l" t="t" r="r" b="b"/>
              <a:pathLst>
                <a:path w="753019" h="794422">
                  <a:moveTo>
                    <a:pt x="747458" y="414521"/>
                  </a:moveTo>
                  <a:lnTo>
                    <a:pt x="561969" y="777112"/>
                  </a:lnTo>
                  <a:cubicBezTo>
                    <a:pt x="556534" y="787737"/>
                    <a:pt x="545605" y="794422"/>
                    <a:pt x="533670" y="794422"/>
                  </a:cubicBezTo>
                  <a:lnTo>
                    <a:pt x="219350" y="794422"/>
                  </a:lnTo>
                  <a:cubicBezTo>
                    <a:pt x="207415" y="794422"/>
                    <a:pt x="196486" y="787737"/>
                    <a:pt x="191051" y="777112"/>
                  </a:cubicBezTo>
                  <a:lnTo>
                    <a:pt x="5561" y="414521"/>
                  </a:lnTo>
                  <a:cubicBezTo>
                    <a:pt x="0" y="403651"/>
                    <a:pt x="0" y="390771"/>
                    <a:pt x="5561" y="379901"/>
                  </a:cubicBezTo>
                  <a:lnTo>
                    <a:pt x="191051" y="17310"/>
                  </a:lnTo>
                  <a:cubicBezTo>
                    <a:pt x="196486" y="6685"/>
                    <a:pt x="207415" y="0"/>
                    <a:pt x="219350" y="0"/>
                  </a:cubicBezTo>
                  <a:lnTo>
                    <a:pt x="533670" y="0"/>
                  </a:lnTo>
                  <a:cubicBezTo>
                    <a:pt x="545605" y="0"/>
                    <a:pt x="556534" y="6685"/>
                    <a:pt x="561969" y="17310"/>
                  </a:cubicBezTo>
                  <a:lnTo>
                    <a:pt x="747458" y="379901"/>
                  </a:lnTo>
                  <a:cubicBezTo>
                    <a:pt x="753019" y="390771"/>
                    <a:pt x="753019" y="403651"/>
                    <a:pt x="747458" y="414521"/>
                  </a:cubicBezTo>
                  <a:close/>
                </a:path>
              </a:pathLst>
            </a:custGeom>
            <a:solidFill>
              <a:srgbClr val="2340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4300" y="-66675"/>
              <a:ext cx="531008" cy="861097"/>
            </a:xfrm>
            <a:prstGeom prst="rect">
              <a:avLst/>
            </a:prstGeom>
          </p:spPr>
          <p:txBody>
            <a:bodyPr lIns="59834" tIns="59834" rIns="59834" bIns="59834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25637" y="1466378"/>
            <a:ext cx="12298130" cy="11469044"/>
            <a:chOff x="0" y="0"/>
            <a:chExt cx="851850" cy="794422"/>
          </a:xfrm>
        </p:grpSpPr>
        <p:sp>
          <p:nvSpPr>
            <p:cNvPr id="12" name="Freeform 12"/>
            <p:cNvSpPr/>
            <p:nvPr/>
          </p:nvSpPr>
          <p:spPr>
            <a:xfrm>
              <a:off x="4267" y="0"/>
              <a:ext cx="843317" cy="794422"/>
            </a:xfrm>
            <a:custGeom>
              <a:avLst/>
              <a:gdLst/>
              <a:ahLst/>
              <a:cxnLst/>
              <a:rect l="l" t="t" r="r" b="b"/>
              <a:pathLst>
                <a:path w="843317" h="794422">
                  <a:moveTo>
                    <a:pt x="836115" y="419629"/>
                  </a:moveTo>
                  <a:lnTo>
                    <a:pt x="655851" y="772005"/>
                  </a:lnTo>
                  <a:cubicBezTo>
                    <a:pt x="648812" y="785765"/>
                    <a:pt x="634658" y="794422"/>
                    <a:pt x="619202" y="794422"/>
                  </a:cubicBezTo>
                  <a:lnTo>
                    <a:pt x="224114" y="794422"/>
                  </a:lnTo>
                  <a:cubicBezTo>
                    <a:pt x="208658" y="794422"/>
                    <a:pt x="194504" y="785765"/>
                    <a:pt x="187465" y="772005"/>
                  </a:cubicBezTo>
                  <a:lnTo>
                    <a:pt x="7201" y="419629"/>
                  </a:lnTo>
                  <a:cubicBezTo>
                    <a:pt x="0" y="405551"/>
                    <a:pt x="0" y="388871"/>
                    <a:pt x="7201" y="374793"/>
                  </a:cubicBezTo>
                  <a:lnTo>
                    <a:pt x="187465" y="22418"/>
                  </a:lnTo>
                  <a:cubicBezTo>
                    <a:pt x="194504" y="8658"/>
                    <a:pt x="208658" y="0"/>
                    <a:pt x="224114" y="0"/>
                  </a:cubicBezTo>
                  <a:lnTo>
                    <a:pt x="619202" y="0"/>
                  </a:lnTo>
                  <a:cubicBezTo>
                    <a:pt x="634658" y="0"/>
                    <a:pt x="648812" y="8658"/>
                    <a:pt x="655851" y="22418"/>
                  </a:cubicBezTo>
                  <a:lnTo>
                    <a:pt x="836115" y="374793"/>
                  </a:lnTo>
                  <a:cubicBezTo>
                    <a:pt x="843317" y="388871"/>
                    <a:pt x="843317" y="405551"/>
                    <a:pt x="836115" y="419629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4300" y="-66675"/>
              <a:ext cx="623250" cy="861097"/>
            </a:xfrm>
            <a:prstGeom prst="rect">
              <a:avLst/>
            </a:prstGeom>
          </p:spPr>
          <p:txBody>
            <a:bodyPr lIns="59834" tIns="59834" rIns="59834" bIns="59834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595146" y="1864771"/>
            <a:ext cx="11236214" cy="10672259"/>
            <a:chOff x="0" y="0"/>
            <a:chExt cx="836402" cy="794422"/>
          </a:xfrm>
        </p:grpSpPr>
        <p:sp>
          <p:nvSpPr>
            <p:cNvPr id="15" name="Freeform 15"/>
            <p:cNvSpPr/>
            <p:nvPr/>
          </p:nvSpPr>
          <p:spPr>
            <a:xfrm>
              <a:off x="3502" y="0"/>
              <a:ext cx="829397" cy="794422"/>
            </a:xfrm>
            <a:custGeom>
              <a:avLst/>
              <a:gdLst/>
              <a:ahLst/>
              <a:cxnLst/>
              <a:rect l="l" t="t" r="r" b="b"/>
              <a:pathLst>
                <a:path w="829397" h="794422">
                  <a:moveTo>
                    <a:pt x="823486" y="415613"/>
                  </a:moveTo>
                  <a:lnTo>
                    <a:pt x="639114" y="776020"/>
                  </a:lnTo>
                  <a:cubicBezTo>
                    <a:pt x="633336" y="787315"/>
                    <a:pt x="621717" y="794422"/>
                    <a:pt x="609029" y="794422"/>
                  </a:cubicBezTo>
                  <a:lnTo>
                    <a:pt x="220368" y="794422"/>
                  </a:lnTo>
                  <a:cubicBezTo>
                    <a:pt x="207681" y="794422"/>
                    <a:pt x="196062" y="787315"/>
                    <a:pt x="190284" y="776020"/>
                  </a:cubicBezTo>
                  <a:lnTo>
                    <a:pt x="5912" y="415613"/>
                  </a:lnTo>
                  <a:cubicBezTo>
                    <a:pt x="0" y="404057"/>
                    <a:pt x="0" y="390365"/>
                    <a:pt x="5912" y="378809"/>
                  </a:cubicBezTo>
                  <a:lnTo>
                    <a:pt x="190284" y="18402"/>
                  </a:lnTo>
                  <a:cubicBezTo>
                    <a:pt x="196062" y="7107"/>
                    <a:pt x="207681" y="0"/>
                    <a:pt x="220368" y="0"/>
                  </a:cubicBezTo>
                  <a:lnTo>
                    <a:pt x="609029" y="0"/>
                  </a:lnTo>
                  <a:cubicBezTo>
                    <a:pt x="621717" y="0"/>
                    <a:pt x="633336" y="7107"/>
                    <a:pt x="639114" y="18402"/>
                  </a:cubicBezTo>
                  <a:lnTo>
                    <a:pt x="823486" y="378809"/>
                  </a:lnTo>
                  <a:cubicBezTo>
                    <a:pt x="829398" y="390365"/>
                    <a:pt x="829398" y="404057"/>
                    <a:pt x="823486" y="415613"/>
                  </a:cubicBezTo>
                  <a:close/>
                </a:path>
              </a:pathLst>
            </a:custGeom>
            <a:blipFill>
              <a:blip r:embed="rId3"/>
              <a:stretch>
                <a:fillRect l="17" t="-28044" r="17" b="-28044"/>
              </a:stretch>
            </a:blipFill>
            <a:ln w="2095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3349299" y="-2840784"/>
            <a:ext cx="5114374" cy="4395165"/>
            <a:chOff x="0" y="0"/>
            <a:chExt cx="812800" cy="698500"/>
          </a:xfrm>
        </p:grpSpPr>
        <p:sp>
          <p:nvSpPr>
            <p:cNvPr id="17" name="Freeform 17"/>
            <p:cNvSpPr/>
            <p:nvPr/>
          </p:nvSpPr>
          <p:spPr>
            <a:xfrm>
              <a:off x="4360" y="0"/>
              <a:ext cx="804080" cy="698500"/>
            </a:xfrm>
            <a:custGeom>
              <a:avLst/>
              <a:gdLst/>
              <a:ahLst/>
              <a:cxnLst/>
              <a:rect l="l" t="t" r="r" b="b"/>
              <a:pathLst>
                <a:path w="804080" h="698500">
                  <a:moveTo>
                    <a:pt x="797021" y="368876"/>
                  </a:moveTo>
                  <a:lnTo>
                    <a:pt x="616659" y="678874"/>
                  </a:lnTo>
                  <a:cubicBezTo>
                    <a:pt x="609589" y="691025"/>
                    <a:pt x="596592" y="698500"/>
                    <a:pt x="582534" y="698500"/>
                  </a:cubicBezTo>
                  <a:lnTo>
                    <a:pt x="221546" y="698500"/>
                  </a:lnTo>
                  <a:cubicBezTo>
                    <a:pt x="207488" y="698500"/>
                    <a:pt x="194491" y="691025"/>
                    <a:pt x="187421" y="678874"/>
                  </a:cubicBezTo>
                  <a:lnTo>
                    <a:pt x="7059" y="368876"/>
                  </a:lnTo>
                  <a:cubicBezTo>
                    <a:pt x="0" y="356744"/>
                    <a:pt x="0" y="341756"/>
                    <a:pt x="7059" y="329624"/>
                  </a:cubicBezTo>
                  <a:lnTo>
                    <a:pt x="187421" y="19626"/>
                  </a:lnTo>
                  <a:cubicBezTo>
                    <a:pt x="194491" y="7475"/>
                    <a:pt x="207488" y="0"/>
                    <a:pt x="221546" y="0"/>
                  </a:cubicBezTo>
                  <a:lnTo>
                    <a:pt x="582534" y="0"/>
                  </a:lnTo>
                  <a:cubicBezTo>
                    <a:pt x="596592" y="0"/>
                    <a:pt x="609589" y="7475"/>
                    <a:pt x="616659" y="19626"/>
                  </a:cubicBezTo>
                  <a:lnTo>
                    <a:pt x="797021" y="329624"/>
                  </a:lnTo>
                  <a:cubicBezTo>
                    <a:pt x="804080" y="341756"/>
                    <a:pt x="804080" y="356744"/>
                    <a:pt x="797021" y="368876"/>
                  </a:cubicBezTo>
                  <a:close/>
                </a:path>
              </a:pathLst>
            </a:custGeom>
            <a:solidFill>
              <a:srgbClr val="1D73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4300" y="-66675"/>
              <a:ext cx="584200" cy="7651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750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368234" y="385226"/>
            <a:ext cx="899017" cy="732699"/>
          </a:xfrm>
          <a:custGeom>
            <a:avLst/>
            <a:gdLst/>
            <a:ahLst/>
            <a:cxnLst/>
            <a:rect l="l" t="t" r="r" b="b"/>
            <a:pathLst>
              <a:path w="899017" h="732699">
                <a:moveTo>
                  <a:pt x="0" y="0"/>
                </a:moveTo>
                <a:lnTo>
                  <a:pt x="899017" y="0"/>
                </a:lnTo>
                <a:lnTo>
                  <a:pt x="899017" y="732699"/>
                </a:lnTo>
                <a:lnTo>
                  <a:pt x="0" y="7326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0" name="Group 20"/>
          <p:cNvGrpSpPr/>
          <p:nvPr/>
        </p:nvGrpSpPr>
        <p:grpSpPr>
          <a:xfrm>
            <a:off x="15176500" y="-292020"/>
            <a:ext cx="4035505" cy="818745"/>
            <a:chOff x="0" y="0"/>
            <a:chExt cx="5380674" cy="1091660"/>
          </a:xfrm>
        </p:grpSpPr>
        <p:sp>
          <p:nvSpPr>
            <p:cNvPr id="21" name="Freeform 21"/>
            <p:cNvSpPr/>
            <p:nvPr/>
          </p:nvSpPr>
          <p:spPr>
            <a:xfrm>
              <a:off x="2599374" y="0"/>
              <a:ext cx="2781300" cy="1091660"/>
            </a:xfrm>
            <a:custGeom>
              <a:avLst/>
              <a:gdLst/>
              <a:ahLst/>
              <a:cxnLst/>
              <a:rect l="l" t="t" r="r" b="b"/>
              <a:pathLst>
                <a:path w="2781300" h="1091660">
                  <a:moveTo>
                    <a:pt x="0" y="0"/>
                  </a:moveTo>
                  <a:lnTo>
                    <a:pt x="2781300" y="0"/>
                  </a:lnTo>
                  <a:lnTo>
                    <a:pt x="2781300" y="1091660"/>
                  </a:lnTo>
                  <a:lnTo>
                    <a:pt x="0" y="1091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0"/>
              <a:ext cx="2487304" cy="1091660"/>
            </a:xfrm>
            <a:custGeom>
              <a:avLst/>
              <a:gdLst/>
              <a:ahLst/>
              <a:cxnLst/>
              <a:rect l="l" t="t" r="r" b="b"/>
              <a:pathLst>
                <a:path w="2487304" h="1091660">
                  <a:moveTo>
                    <a:pt x="0" y="0"/>
                  </a:moveTo>
                  <a:lnTo>
                    <a:pt x="2487304" y="0"/>
                  </a:lnTo>
                  <a:lnTo>
                    <a:pt x="2487304" y="1091660"/>
                  </a:lnTo>
                  <a:lnTo>
                    <a:pt x="0" y="1091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r="-1181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Freeform 23"/>
          <p:cNvSpPr/>
          <p:nvPr/>
        </p:nvSpPr>
        <p:spPr>
          <a:xfrm>
            <a:off x="-465592" y="9677400"/>
            <a:ext cx="2085975" cy="818745"/>
          </a:xfrm>
          <a:custGeom>
            <a:avLst/>
            <a:gdLst/>
            <a:ahLst/>
            <a:cxnLst/>
            <a:rect l="l" t="t" r="r" b="b"/>
            <a:pathLst>
              <a:path w="2085975" h="818745">
                <a:moveTo>
                  <a:pt x="0" y="0"/>
                </a:moveTo>
                <a:lnTo>
                  <a:pt x="2085975" y="0"/>
                </a:lnTo>
                <a:lnTo>
                  <a:pt x="2085975" y="818745"/>
                </a:lnTo>
                <a:lnTo>
                  <a:pt x="0" y="8187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7707066" y="9677400"/>
            <a:ext cx="1992249" cy="4114800"/>
          </a:xfrm>
          <a:custGeom>
            <a:avLst/>
            <a:gdLst/>
            <a:ahLst/>
            <a:cxnLst/>
            <a:rect l="l" t="t" r="r" b="b"/>
            <a:pathLst>
              <a:path w="1992249" h="411480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B1CCB03-7B78-9E62-AE95-EB7342C44F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00488" y="3194327"/>
            <a:ext cx="10955462" cy="85839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165</Words>
  <Application>Microsoft Office PowerPoint</Application>
  <PresentationFormat>Custom</PresentationFormat>
  <Paragraphs>48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TT Norms</vt:lpstr>
      <vt:lpstr>Calibri</vt:lpstr>
      <vt:lpstr>Poppins</vt:lpstr>
      <vt:lpstr>TT Norms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Banking School</dc:title>
  <dc:creator>Lindsey Kinnett</dc:creator>
  <cp:lastModifiedBy>Ronald Best</cp:lastModifiedBy>
  <cp:revision>9</cp:revision>
  <dcterms:created xsi:type="dcterms:W3CDTF">2006-08-16T00:00:00Z</dcterms:created>
  <dcterms:modified xsi:type="dcterms:W3CDTF">2026-04-06T17:28:06Z</dcterms:modified>
  <dc:identifier>DAGmCzwRgjM</dc:identifier>
</cp:coreProperties>
</file>