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Gordita" panose="020B0604020202020204" charset="0"/>
      <p:regular r:id="rId17"/>
    </p:embeddedFont>
    <p:embeddedFont>
      <p:font typeface="Gordita Bold" panose="020B0604020202020204" charset="0"/>
      <p:regular r:id="rId18"/>
    </p:embeddedFont>
    <p:embeddedFont>
      <p:font typeface="Hero Bold" panose="020B0604020202020204" charset="0"/>
      <p:regular r:id="rId19"/>
    </p:embeddedFont>
    <p:embeddedFont>
      <p:font typeface="Montserrat" panose="00000500000000000000" pitchFamily="2" charset="0"/>
      <p:regular r:id="rId20"/>
    </p:embeddedFont>
    <p:embeddedFont>
      <p:font typeface="Montserrat Bold" panose="020B0604020202020204" charset="0"/>
      <p:regular r:id="rId21"/>
    </p:embeddedFont>
    <p:embeddedFont>
      <p:font typeface="Open Sans" panose="020B0606030504020204" pitchFamily="34" charset="0"/>
      <p:regular r:id="rId22"/>
    </p:embeddedFont>
    <p:embeddedFont>
      <p:font typeface="Open Sans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Good Morning!</a:t>
            </a:r>
          </a:p>
          <a:p>
            <a:endParaRPr lang="en-US"/>
          </a:p>
          <a:p>
            <a:r>
              <a:rPr lang="en-US"/>
              <a:t>Welcome to The Driftwood Bank. We are a coastal community bank dedicated to serving our local community.</a:t>
            </a:r>
          </a:p>
          <a:p>
            <a:endParaRPr lang="en-US"/>
          </a:p>
          <a:p>
            <a:r>
              <a:rPr lang="en-US"/>
              <a:t>We are..</a:t>
            </a:r>
          </a:p>
          <a:p>
            <a:r>
              <a:rPr lang="en-US"/>
              <a:t>Shaped by Time. Steady as the Tide. Anchored in Community.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With that said, I would like to introduce you to a team with over 50 years of experience in banking. </a:t>
            </a:r>
          </a:p>
          <a:p>
            <a:endParaRPr lang="en-US"/>
          </a:p>
          <a:p>
            <a:r>
              <a:rPr lang="en-US"/>
              <a:t>My name is Matt....</a:t>
            </a:r>
          </a:p>
          <a:p>
            <a:endParaRPr lang="en-US"/>
          </a:p>
          <a:p>
            <a:r>
              <a:rPr lang="en-US"/>
              <a:t>Today, we are going to take you through the results of the last 2 years. We will hit on:</a:t>
            </a:r>
          </a:p>
          <a:p>
            <a:r>
              <a:rPr lang="en-US"/>
              <a:t>- Where we started</a:t>
            </a:r>
          </a:p>
          <a:p>
            <a:r>
              <a:rPr lang="en-US"/>
              <a:t>- Our overarching strategy</a:t>
            </a:r>
          </a:p>
          <a:p>
            <a:r>
              <a:rPr lang="en-US"/>
              <a:t>- The overall results &amp; challenges</a:t>
            </a:r>
          </a:p>
          <a:p>
            <a:r>
              <a:rPr lang="en-US"/>
              <a:t>- and finish up, focusing on the future.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With that said, we took on the challenge focusing on 3 items:</a:t>
            </a:r>
          </a:p>
          <a:p>
            <a:r>
              <a:rPr lang="en-US"/>
              <a:t>- Conservative management</a:t>
            </a:r>
          </a:p>
          <a:p>
            <a:r>
              <a:rPr lang="en-US"/>
              <a:t>- Finding a balance between profitability, risk, and growth</a:t>
            </a:r>
          </a:p>
          <a:p>
            <a:r>
              <a:rPr lang="en-US"/>
              <a:t>- Building a stable base for the future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Key Take Away: We are a smaller bank with a controlled size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Didn't understand the sensitivity of the model and the need in the market</a:t>
            </a:r>
          </a:p>
          <a:p>
            <a:endParaRPr lang="en-US"/>
          </a:p>
          <a:p>
            <a:r>
              <a:rPr lang="en-US"/>
              <a:t>- What happened?</a:t>
            </a:r>
          </a:p>
          <a:p>
            <a:r>
              <a:rPr lang="en-US"/>
              <a:t>- Were there challenges?</a:t>
            </a:r>
          </a:p>
          <a:p>
            <a:r>
              <a:rPr lang="en-US"/>
              <a:t>- What did we do to effect change?</a:t>
            </a:r>
          </a:p>
          <a:p>
            <a:r>
              <a:rPr lang="en-US"/>
              <a:t>- How did we end up?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9.5% Total Assets</a:t>
            </a:r>
          </a:p>
          <a:p>
            <a:r>
              <a:rPr lang="en-US"/>
              <a:t>544% Net Income</a:t>
            </a:r>
          </a:p>
          <a:p>
            <a:r>
              <a:rPr lang="en-US"/>
              <a:t>115% Stock Price</a:t>
            </a:r>
          </a:p>
          <a:p>
            <a:r>
              <a:rPr lang="en-US"/>
              <a:t>65% NIM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333" r="-33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175073" y="-376646"/>
            <a:ext cx="9838540" cy="9838540"/>
          </a:xfrm>
          <a:custGeom>
            <a:avLst/>
            <a:gdLst/>
            <a:ahLst/>
            <a:cxnLst/>
            <a:rect l="l" t="t" r="r" b="b"/>
            <a:pathLst>
              <a:path w="9838540" h="9838540">
                <a:moveTo>
                  <a:pt x="0" y="0"/>
                </a:moveTo>
                <a:lnTo>
                  <a:pt x="9838540" y="0"/>
                </a:lnTo>
                <a:lnTo>
                  <a:pt x="9838540" y="9838540"/>
                </a:lnTo>
                <a:lnTo>
                  <a:pt x="0" y="9838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001667" y="7545518"/>
            <a:ext cx="6497483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Shaped by Time.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Steady as the Tide.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Anchored in Community.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0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DCB4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DCB4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345688" y="1600926"/>
            <a:ext cx="9596764" cy="1178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9"/>
              </a:lnSpc>
            </a:pPr>
            <a:r>
              <a:rPr lang="en-US" sz="686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Team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0453" y="3151767"/>
            <a:ext cx="8893984" cy="138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6"/>
              </a:lnSpc>
            </a:pPr>
            <a:r>
              <a:rPr lang="en-US" sz="264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 are an elite group of seasoned banking executives, poised to elevate Driftwood Bank with our extensive expertise and dedication.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9288" b="-92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78248" y="5969495"/>
            <a:ext cx="9287417" cy="367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115"/>
              </a:lnSpc>
            </a:pPr>
            <a:r>
              <a:rPr lang="en-US" sz="1425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Mission</a:t>
            </a:r>
          </a:p>
        </p:txBody>
      </p:sp>
      <p:sp>
        <p:nvSpPr>
          <p:cNvPr id="5" name="AutoShape 5"/>
          <p:cNvSpPr/>
          <p:nvPr/>
        </p:nvSpPr>
        <p:spPr>
          <a:xfrm>
            <a:off x="9768408" y="5247535"/>
            <a:ext cx="7662018" cy="5757850"/>
          </a:xfrm>
          <a:prstGeom prst="rect">
            <a:avLst/>
          </a:prstGeom>
          <a:solidFill>
            <a:srgbClr val="263C5C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95495" y="328993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7" y="0"/>
                </a:lnTo>
                <a:lnTo>
                  <a:pt x="1757637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461131" y="6167774"/>
            <a:ext cx="421437" cy="421437"/>
          </a:xfrm>
          <a:custGeom>
            <a:avLst/>
            <a:gdLst/>
            <a:ahLst/>
            <a:cxnLst/>
            <a:rect l="l" t="t" r="r" b="b"/>
            <a:pathLst>
              <a:path w="421437" h="421437">
                <a:moveTo>
                  <a:pt x="0" y="0"/>
                </a:moveTo>
                <a:lnTo>
                  <a:pt x="421438" y="0"/>
                </a:lnTo>
                <a:lnTo>
                  <a:pt x="421438" y="421437"/>
                </a:lnTo>
                <a:lnTo>
                  <a:pt x="0" y="421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178035" y="5951038"/>
            <a:ext cx="5928739" cy="359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Enhance community standing through conservative management.</a:t>
            </a:r>
          </a:p>
          <a:p>
            <a:pPr algn="l">
              <a:lnSpc>
                <a:spcPts val="3174"/>
              </a:lnSpc>
            </a:pPr>
            <a:endParaRPr lang="en-US" sz="2442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174"/>
              </a:lnSpc>
            </a:pPr>
            <a:r>
              <a:rPr lang="en-US" sz="24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Find the right balance of profitability, risk, and growth.</a:t>
            </a:r>
          </a:p>
          <a:p>
            <a:pPr algn="l">
              <a:lnSpc>
                <a:spcPts val="3174"/>
              </a:lnSpc>
            </a:pPr>
            <a:endParaRPr lang="en-US" sz="2442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174"/>
              </a:lnSpc>
            </a:pPr>
            <a:r>
              <a:rPr lang="en-US" sz="244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Build a stable base for the future of the bank and our shareholders.</a:t>
            </a:r>
          </a:p>
          <a:p>
            <a:pPr algn="l">
              <a:lnSpc>
                <a:spcPts val="3174"/>
              </a:lnSpc>
            </a:pPr>
            <a:endParaRPr lang="en-US" sz="2442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461131" y="7339787"/>
            <a:ext cx="421437" cy="421437"/>
          </a:xfrm>
          <a:custGeom>
            <a:avLst/>
            <a:gdLst/>
            <a:ahLst/>
            <a:cxnLst/>
            <a:rect l="l" t="t" r="r" b="b"/>
            <a:pathLst>
              <a:path w="421437" h="421437">
                <a:moveTo>
                  <a:pt x="0" y="0"/>
                </a:moveTo>
                <a:lnTo>
                  <a:pt x="421438" y="0"/>
                </a:lnTo>
                <a:lnTo>
                  <a:pt x="421438" y="421438"/>
                </a:lnTo>
                <a:lnTo>
                  <a:pt x="0" y="421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461131" y="8511801"/>
            <a:ext cx="421437" cy="421437"/>
          </a:xfrm>
          <a:custGeom>
            <a:avLst/>
            <a:gdLst/>
            <a:ahLst/>
            <a:cxnLst/>
            <a:rect l="l" t="t" r="r" b="b"/>
            <a:pathLst>
              <a:path w="421437" h="421437">
                <a:moveTo>
                  <a:pt x="0" y="0"/>
                </a:moveTo>
                <a:lnTo>
                  <a:pt x="421438" y="0"/>
                </a:lnTo>
                <a:lnTo>
                  <a:pt x="421438" y="421438"/>
                </a:lnTo>
                <a:lnTo>
                  <a:pt x="0" y="421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9295657" y="4027377"/>
            <a:ext cx="2575341" cy="3395641"/>
            <a:chOff x="0" y="0"/>
            <a:chExt cx="812800" cy="10716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071694"/>
            </a:xfrm>
            <a:custGeom>
              <a:avLst/>
              <a:gdLst/>
              <a:ahLst/>
              <a:cxnLst/>
              <a:rect l="l" t="t" r="r" b="b"/>
              <a:pathLst>
                <a:path w="812800" h="1071694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944694"/>
                  </a:lnTo>
                  <a:cubicBezTo>
                    <a:pt x="812800" y="978376"/>
                    <a:pt x="799420" y="1010679"/>
                    <a:pt x="775603" y="1034496"/>
                  </a:cubicBezTo>
                  <a:cubicBezTo>
                    <a:pt x="751785" y="1058314"/>
                    <a:pt x="719482" y="1071694"/>
                    <a:pt x="685800" y="1071694"/>
                  </a:cubicBezTo>
                  <a:lnTo>
                    <a:pt x="127000" y="1071694"/>
                  </a:lnTo>
                  <a:cubicBezTo>
                    <a:pt x="56860" y="1071694"/>
                    <a:pt x="0" y="1014834"/>
                    <a:pt x="0" y="944694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51829A"/>
            </a:solidFill>
            <a:ln w="1047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12800" cy="1119319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ctr">
                <a:lnSpc>
                  <a:spcPts val="3778"/>
                </a:lnSpc>
              </a:pPr>
              <a:r>
                <a:rPr lang="en-US" sz="2698" b="1">
                  <a:solidFill>
                    <a:srgbClr val="FFFFFF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ROE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09123" y="4027377"/>
            <a:ext cx="2575341" cy="3395641"/>
            <a:chOff x="0" y="0"/>
            <a:chExt cx="812800" cy="10716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071694"/>
            </a:xfrm>
            <a:custGeom>
              <a:avLst/>
              <a:gdLst/>
              <a:ahLst/>
              <a:cxnLst/>
              <a:rect l="l" t="t" r="r" b="b"/>
              <a:pathLst>
                <a:path w="812800" h="1071694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944694"/>
                  </a:lnTo>
                  <a:cubicBezTo>
                    <a:pt x="812800" y="978376"/>
                    <a:pt x="799420" y="1010679"/>
                    <a:pt x="775603" y="1034496"/>
                  </a:cubicBezTo>
                  <a:cubicBezTo>
                    <a:pt x="751785" y="1058314"/>
                    <a:pt x="719482" y="1071694"/>
                    <a:pt x="685800" y="1071694"/>
                  </a:cubicBezTo>
                  <a:lnTo>
                    <a:pt x="127000" y="1071694"/>
                  </a:lnTo>
                  <a:cubicBezTo>
                    <a:pt x="56860" y="1071694"/>
                    <a:pt x="0" y="1014834"/>
                    <a:pt x="0" y="944694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51829A"/>
            </a:solidFill>
            <a:ln w="1047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12800" cy="1119319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 u="none" strike="noStrike">
                  <a:solidFill>
                    <a:srgbClr val="FFFFFF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ROA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922590" y="4027377"/>
            <a:ext cx="2575341" cy="3395641"/>
            <a:chOff x="0" y="0"/>
            <a:chExt cx="812800" cy="10716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071694"/>
            </a:xfrm>
            <a:custGeom>
              <a:avLst/>
              <a:gdLst/>
              <a:ahLst/>
              <a:cxnLst/>
              <a:rect l="l" t="t" r="r" b="b"/>
              <a:pathLst>
                <a:path w="812800" h="1071694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944694"/>
                  </a:lnTo>
                  <a:cubicBezTo>
                    <a:pt x="812800" y="978376"/>
                    <a:pt x="799420" y="1010679"/>
                    <a:pt x="775603" y="1034496"/>
                  </a:cubicBezTo>
                  <a:cubicBezTo>
                    <a:pt x="751785" y="1058314"/>
                    <a:pt x="719482" y="1071694"/>
                    <a:pt x="685800" y="1071694"/>
                  </a:cubicBezTo>
                  <a:lnTo>
                    <a:pt x="127000" y="1071694"/>
                  </a:lnTo>
                  <a:cubicBezTo>
                    <a:pt x="56860" y="1071694"/>
                    <a:pt x="0" y="1014834"/>
                    <a:pt x="0" y="944694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51829A"/>
            </a:solidFill>
            <a:ln w="10477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812800" cy="1119319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 u="none" strike="noStrike">
                  <a:solidFill>
                    <a:srgbClr val="FFFFFF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NIM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60461" y="4027377"/>
            <a:ext cx="2597071" cy="3395641"/>
            <a:chOff x="0" y="0"/>
            <a:chExt cx="684002" cy="8943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4002" cy="894325"/>
            </a:xfrm>
            <a:custGeom>
              <a:avLst/>
              <a:gdLst/>
              <a:ahLst/>
              <a:cxnLst/>
              <a:rect l="l" t="t" r="r" b="b"/>
              <a:pathLst>
                <a:path w="684002" h="894325">
                  <a:moveTo>
                    <a:pt x="0" y="0"/>
                  </a:moveTo>
                  <a:lnTo>
                    <a:pt x="684002" y="0"/>
                  </a:lnTo>
                  <a:lnTo>
                    <a:pt x="684002" y="894325"/>
                  </a:lnTo>
                  <a:lnTo>
                    <a:pt x="0" y="894325"/>
                  </a:lnTo>
                  <a:close/>
                </a:path>
              </a:pathLst>
            </a:custGeom>
            <a:solidFill>
              <a:srgbClr val="FFFFFF"/>
            </a:solidFill>
            <a:ln w="104775" cap="sq">
              <a:solidFill>
                <a:srgbClr val="51829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84002" cy="941950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 u="none" strike="noStrike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DEPOSITS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625265" y="4027377"/>
            <a:ext cx="2597071" cy="3395641"/>
            <a:chOff x="0" y="0"/>
            <a:chExt cx="684002" cy="8943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4002" cy="894325"/>
            </a:xfrm>
            <a:custGeom>
              <a:avLst/>
              <a:gdLst/>
              <a:ahLst/>
              <a:cxnLst/>
              <a:rect l="l" t="t" r="r" b="b"/>
              <a:pathLst>
                <a:path w="684002" h="894325">
                  <a:moveTo>
                    <a:pt x="0" y="0"/>
                  </a:moveTo>
                  <a:lnTo>
                    <a:pt x="684002" y="0"/>
                  </a:lnTo>
                  <a:lnTo>
                    <a:pt x="684002" y="894325"/>
                  </a:lnTo>
                  <a:lnTo>
                    <a:pt x="0" y="894325"/>
                  </a:lnTo>
                  <a:close/>
                </a:path>
              </a:pathLst>
            </a:custGeom>
            <a:solidFill>
              <a:srgbClr val="FFFFFF"/>
            </a:solidFill>
            <a:ln w="104775" cap="sq">
              <a:solidFill>
                <a:srgbClr val="51829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684002" cy="941950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LOANS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90069" y="4027377"/>
            <a:ext cx="2597071" cy="3395641"/>
            <a:chOff x="0" y="0"/>
            <a:chExt cx="684002" cy="89432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4002" cy="894325"/>
            </a:xfrm>
            <a:custGeom>
              <a:avLst/>
              <a:gdLst/>
              <a:ahLst/>
              <a:cxnLst/>
              <a:rect l="l" t="t" r="r" b="b"/>
              <a:pathLst>
                <a:path w="684002" h="894325">
                  <a:moveTo>
                    <a:pt x="0" y="0"/>
                  </a:moveTo>
                  <a:lnTo>
                    <a:pt x="684002" y="0"/>
                  </a:lnTo>
                  <a:lnTo>
                    <a:pt x="684002" y="894325"/>
                  </a:lnTo>
                  <a:lnTo>
                    <a:pt x="0" y="894325"/>
                  </a:lnTo>
                  <a:close/>
                </a:path>
              </a:pathLst>
            </a:custGeom>
            <a:solidFill>
              <a:srgbClr val="FFFFFF"/>
            </a:solidFill>
            <a:ln w="104775" cap="sq">
              <a:solidFill>
                <a:srgbClr val="51829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684002" cy="941950"/>
            </a:xfrm>
            <a:prstGeom prst="rect">
              <a:avLst/>
            </a:prstGeom>
          </p:spPr>
          <p:txBody>
            <a:bodyPr lIns="254000" tIns="254000" rIns="254000" bIns="254000" rtlCol="0" anchor="b"/>
            <a:lstStyle/>
            <a:p>
              <a:pPr algn="ctr">
                <a:lnSpc>
                  <a:spcPts val="3778"/>
                </a:lnSpc>
              </a:pPr>
              <a:r>
                <a:rPr lang="en-US" sz="2698" b="1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ASSETS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4363899" y="4373827"/>
            <a:ext cx="1119803" cy="1119803"/>
          </a:xfrm>
          <a:custGeom>
            <a:avLst/>
            <a:gdLst/>
            <a:ahLst/>
            <a:cxnLst/>
            <a:rect l="l" t="t" r="r" b="b"/>
            <a:pathLst>
              <a:path w="1119803" h="1119803">
                <a:moveTo>
                  <a:pt x="0" y="0"/>
                </a:moveTo>
                <a:lnTo>
                  <a:pt x="1119803" y="0"/>
                </a:lnTo>
                <a:lnTo>
                  <a:pt x="1119803" y="1119803"/>
                </a:lnTo>
                <a:lnTo>
                  <a:pt x="0" y="1119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535376" y="4373827"/>
            <a:ext cx="1108814" cy="1108814"/>
          </a:xfrm>
          <a:custGeom>
            <a:avLst/>
            <a:gdLst/>
            <a:ahLst/>
            <a:cxnLst/>
            <a:rect l="l" t="t" r="r" b="b"/>
            <a:pathLst>
              <a:path w="1108814" h="1108814">
                <a:moveTo>
                  <a:pt x="0" y="0"/>
                </a:moveTo>
                <a:lnTo>
                  <a:pt x="1108814" y="0"/>
                </a:lnTo>
                <a:lnTo>
                  <a:pt x="1108814" y="1108814"/>
                </a:lnTo>
                <a:lnTo>
                  <a:pt x="0" y="11088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7144758" y="4449248"/>
            <a:ext cx="1228478" cy="968962"/>
          </a:xfrm>
          <a:custGeom>
            <a:avLst/>
            <a:gdLst/>
            <a:ahLst/>
            <a:cxnLst/>
            <a:rect l="l" t="t" r="r" b="b"/>
            <a:pathLst>
              <a:path w="1228478" h="968962">
                <a:moveTo>
                  <a:pt x="0" y="0"/>
                </a:moveTo>
                <a:lnTo>
                  <a:pt x="1228478" y="0"/>
                </a:lnTo>
                <a:lnTo>
                  <a:pt x="1228478" y="968962"/>
                </a:lnTo>
                <a:lnTo>
                  <a:pt x="0" y="968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5684806" y="4460237"/>
            <a:ext cx="1050908" cy="1033393"/>
          </a:xfrm>
          <a:custGeom>
            <a:avLst/>
            <a:gdLst/>
            <a:ahLst/>
            <a:cxnLst/>
            <a:rect l="l" t="t" r="r" b="b"/>
            <a:pathLst>
              <a:path w="1050908" h="1033393">
                <a:moveTo>
                  <a:pt x="0" y="0"/>
                </a:moveTo>
                <a:lnTo>
                  <a:pt x="1050908" y="0"/>
                </a:lnTo>
                <a:lnTo>
                  <a:pt x="1050908" y="1033393"/>
                </a:lnTo>
                <a:lnTo>
                  <a:pt x="0" y="1033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0101282" y="4449248"/>
            <a:ext cx="964091" cy="970154"/>
          </a:xfrm>
          <a:custGeom>
            <a:avLst/>
            <a:gdLst/>
            <a:ahLst/>
            <a:cxnLst/>
            <a:rect l="l" t="t" r="r" b="b"/>
            <a:pathLst>
              <a:path w="964091" h="970154">
                <a:moveTo>
                  <a:pt x="0" y="0"/>
                </a:moveTo>
                <a:lnTo>
                  <a:pt x="964091" y="0"/>
                </a:lnTo>
                <a:lnTo>
                  <a:pt x="964091" y="970154"/>
                </a:lnTo>
                <a:lnTo>
                  <a:pt x="0" y="970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2812549" y="4449248"/>
            <a:ext cx="1089791" cy="1044383"/>
          </a:xfrm>
          <a:custGeom>
            <a:avLst/>
            <a:gdLst/>
            <a:ahLst/>
            <a:cxnLst/>
            <a:rect l="l" t="t" r="r" b="b"/>
            <a:pathLst>
              <a:path w="1089791" h="1044383">
                <a:moveTo>
                  <a:pt x="0" y="0"/>
                </a:moveTo>
                <a:lnTo>
                  <a:pt x="1089790" y="0"/>
                </a:lnTo>
                <a:lnTo>
                  <a:pt x="1089790" y="1044382"/>
                </a:lnTo>
                <a:lnTo>
                  <a:pt x="0" y="10443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033210" y="5639472"/>
            <a:ext cx="21131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B3F4B"/>
                </a:solidFill>
                <a:latin typeface="Hero Bold"/>
                <a:ea typeface="Hero Bold"/>
                <a:cs typeface="Hero Bold"/>
                <a:sym typeface="Hero Bold"/>
              </a:rPr>
              <a:t>$781MM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786885" y="5639472"/>
            <a:ext cx="227383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B3F4B"/>
                </a:solidFill>
                <a:latin typeface="Hero Bold"/>
                <a:ea typeface="Hero Bold"/>
                <a:cs typeface="Hero Bold"/>
                <a:sym typeface="Hero Bold"/>
              </a:rPr>
              <a:t>$628MM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755095" y="5639472"/>
            <a:ext cx="20078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3B3F4B"/>
                </a:solidFill>
                <a:latin typeface="Hero Bold"/>
                <a:ea typeface="Hero Bold"/>
                <a:cs typeface="Hero Bold"/>
                <a:sym typeface="Hero Bold"/>
              </a:rPr>
              <a:t>$671MM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69928" y="5639472"/>
            <a:ext cx="142679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3.85%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34599" y="5639472"/>
            <a:ext cx="132439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0.24%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551240" y="5639472"/>
            <a:ext cx="132542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Hero Bold"/>
                <a:ea typeface="Hero Bold"/>
                <a:cs typeface="Hero Bold"/>
                <a:sym typeface="Hero Bold"/>
              </a:rPr>
              <a:t>3.24%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84503" y="1925175"/>
            <a:ext cx="14200303" cy="117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84"/>
              </a:lnSpc>
            </a:pPr>
            <a:r>
              <a:rPr lang="en-US" sz="896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New Team, New Start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3811" y="5143500"/>
            <a:ext cx="4808026" cy="2137882"/>
            <a:chOff x="0" y="0"/>
            <a:chExt cx="1266311" cy="563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6311" cy="563064"/>
            </a:xfrm>
            <a:custGeom>
              <a:avLst/>
              <a:gdLst/>
              <a:ahLst/>
              <a:cxnLst/>
              <a:rect l="l" t="t" r="r" b="b"/>
              <a:pathLst>
                <a:path w="1266311" h="563064">
                  <a:moveTo>
                    <a:pt x="132037" y="0"/>
                  </a:moveTo>
                  <a:lnTo>
                    <a:pt x="1134274" y="0"/>
                  </a:lnTo>
                  <a:cubicBezTo>
                    <a:pt x="1169293" y="0"/>
                    <a:pt x="1202877" y="13911"/>
                    <a:pt x="1227639" y="38673"/>
                  </a:cubicBezTo>
                  <a:cubicBezTo>
                    <a:pt x="1252400" y="63435"/>
                    <a:pt x="1266311" y="97019"/>
                    <a:pt x="1266311" y="132037"/>
                  </a:cubicBezTo>
                  <a:lnTo>
                    <a:pt x="1266311" y="431027"/>
                  </a:lnTo>
                  <a:cubicBezTo>
                    <a:pt x="1266311" y="466045"/>
                    <a:pt x="1252400" y="499629"/>
                    <a:pt x="1227639" y="524391"/>
                  </a:cubicBezTo>
                  <a:cubicBezTo>
                    <a:pt x="1202877" y="549153"/>
                    <a:pt x="1169293" y="563064"/>
                    <a:pt x="1134274" y="563064"/>
                  </a:cubicBezTo>
                  <a:lnTo>
                    <a:pt x="132037" y="563064"/>
                  </a:lnTo>
                  <a:cubicBezTo>
                    <a:pt x="97019" y="563064"/>
                    <a:pt x="63435" y="549153"/>
                    <a:pt x="38673" y="524391"/>
                  </a:cubicBezTo>
                  <a:cubicBezTo>
                    <a:pt x="13911" y="499629"/>
                    <a:pt x="0" y="466045"/>
                    <a:pt x="0" y="431027"/>
                  </a:cubicBezTo>
                  <a:lnTo>
                    <a:pt x="0" y="132037"/>
                  </a:lnTo>
                  <a:cubicBezTo>
                    <a:pt x="0" y="97019"/>
                    <a:pt x="13911" y="63435"/>
                    <a:pt x="38673" y="38673"/>
                  </a:cubicBezTo>
                  <a:cubicBezTo>
                    <a:pt x="63435" y="13911"/>
                    <a:pt x="97019" y="0"/>
                    <a:pt x="13203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D4543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66311" cy="61068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EARNINGS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32028" y="5143500"/>
            <a:ext cx="4808026" cy="2137882"/>
            <a:chOff x="0" y="0"/>
            <a:chExt cx="1266311" cy="5630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66311" cy="563064"/>
            </a:xfrm>
            <a:custGeom>
              <a:avLst/>
              <a:gdLst/>
              <a:ahLst/>
              <a:cxnLst/>
              <a:rect l="l" t="t" r="r" b="b"/>
              <a:pathLst>
                <a:path w="1266311" h="563064">
                  <a:moveTo>
                    <a:pt x="132037" y="0"/>
                  </a:moveTo>
                  <a:lnTo>
                    <a:pt x="1134274" y="0"/>
                  </a:lnTo>
                  <a:cubicBezTo>
                    <a:pt x="1169293" y="0"/>
                    <a:pt x="1202877" y="13911"/>
                    <a:pt x="1227639" y="38673"/>
                  </a:cubicBezTo>
                  <a:cubicBezTo>
                    <a:pt x="1252400" y="63435"/>
                    <a:pt x="1266311" y="97019"/>
                    <a:pt x="1266311" y="132037"/>
                  </a:cubicBezTo>
                  <a:lnTo>
                    <a:pt x="1266311" y="431027"/>
                  </a:lnTo>
                  <a:cubicBezTo>
                    <a:pt x="1266311" y="466045"/>
                    <a:pt x="1252400" y="499629"/>
                    <a:pt x="1227639" y="524391"/>
                  </a:cubicBezTo>
                  <a:cubicBezTo>
                    <a:pt x="1202877" y="549153"/>
                    <a:pt x="1169293" y="563064"/>
                    <a:pt x="1134274" y="563064"/>
                  </a:cubicBezTo>
                  <a:lnTo>
                    <a:pt x="132037" y="563064"/>
                  </a:lnTo>
                  <a:cubicBezTo>
                    <a:pt x="97019" y="563064"/>
                    <a:pt x="63435" y="549153"/>
                    <a:pt x="38673" y="524391"/>
                  </a:cubicBezTo>
                  <a:cubicBezTo>
                    <a:pt x="13911" y="499629"/>
                    <a:pt x="0" y="466045"/>
                    <a:pt x="0" y="431027"/>
                  </a:cubicBezTo>
                  <a:lnTo>
                    <a:pt x="0" y="132037"/>
                  </a:lnTo>
                  <a:cubicBezTo>
                    <a:pt x="0" y="97019"/>
                    <a:pt x="13911" y="63435"/>
                    <a:pt x="38673" y="38673"/>
                  </a:cubicBezTo>
                  <a:cubicBezTo>
                    <a:pt x="63435" y="13911"/>
                    <a:pt x="97019" y="0"/>
                    <a:pt x="13203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D4543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266311" cy="61068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GROWTH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96164" y="5143500"/>
            <a:ext cx="4808026" cy="2137882"/>
            <a:chOff x="0" y="0"/>
            <a:chExt cx="1266311" cy="5630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6311" cy="563064"/>
            </a:xfrm>
            <a:custGeom>
              <a:avLst/>
              <a:gdLst/>
              <a:ahLst/>
              <a:cxnLst/>
              <a:rect l="l" t="t" r="r" b="b"/>
              <a:pathLst>
                <a:path w="1266311" h="563064">
                  <a:moveTo>
                    <a:pt x="132037" y="0"/>
                  </a:moveTo>
                  <a:lnTo>
                    <a:pt x="1134274" y="0"/>
                  </a:lnTo>
                  <a:cubicBezTo>
                    <a:pt x="1169293" y="0"/>
                    <a:pt x="1202877" y="13911"/>
                    <a:pt x="1227639" y="38673"/>
                  </a:cubicBezTo>
                  <a:cubicBezTo>
                    <a:pt x="1252400" y="63435"/>
                    <a:pt x="1266311" y="97019"/>
                    <a:pt x="1266311" y="132037"/>
                  </a:cubicBezTo>
                  <a:lnTo>
                    <a:pt x="1266311" y="431027"/>
                  </a:lnTo>
                  <a:cubicBezTo>
                    <a:pt x="1266311" y="466045"/>
                    <a:pt x="1252400" y="499629"/>
                    <a:pt x="1227639" y="524391"/>
                  </a:cubicBezTo>
                  <a:cubicBezTo>
                    <a:pt x="1202877" y="549153"/>
                    <a:pt x="1169293" y="563064"/>
                    <a:pt x="1134274" y="563064"/>
                  </a:cubicBezTo>
                  <a:lnTo>
                    <a:pt x="132037" y="563064"/>
                  </a:lnTo>
                  <a:cubicBezTo>
                    <a:pt x="97019" y="563064"/>
                    <a:pt x="63435" y="549153"/>
                    <a:pt x="38673" y="524391"/>
                  </a:cubicBezTo>
                  <a:cubicBezTo>
                    <a:pt x="13911" y="499629"/>
                    <a:pt x="0" y="466045"/>
                    <a:pt x="0" y="431027"/>
                  </a:cubicBezTo>
                  <a:lnTo>
                    <a:pt x="0" y="132037"/>
                  </a:lnTo>
                  <a:cubicBezTo>
                    <a:pt x="0" y="97019"/>
                    <a:pt x="13911" y="63435"/>
                    <a:pt x="38673" y="38673"/>
                  </a:cubicBezTo>
                  <a:cubicBezTo>
                    <a:pt x="63435" y="13911"/>
                    <a:pt x="97019" y="0"/>
                    <a:pt x="132037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D4543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266311" cy="61068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0" lvl="0" indent="0" algn="ctr">
                <a:lnSpc>
                  <a:spcPts val="3778"/>
                </a:lnSpc>
                <a:spcBef>
                  <a:spcPct val="0"/>
                </a:spcBef>
              </a:pPr>
              <a:r>
                <a:rPr lang="en-US" sz="2698" b="1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EXPENSES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482227" y="1634326"/>
            <a:ext cx="14200303" cy="117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84"/>
              </a:lnSpc>
            </a:pPr>
            <a:r>
              <a:rPr lang="en-US" sz="896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Initial Concerns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947290" y="6860683"/>
            <a:ext cx="684310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3443891"/>
            <a:ext cx="1824662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5400000">
            <a:off x="5243715" y="7053476"/>
            <a:ext cx="722869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5400000">
            <a:off x="10172548" y="6860683"/>
            <a:ext cx="684310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95698" y="4714461"/>
            <a:ext cx="1539073" cy="1787023"/>
          </a:xfrm>
          <a:custGeom>
            <a:avLst/>
            <a:gdLst/>
            <a:ahLst/>
            <a:cxnLst/>
            <a:rect l="l" t="t" r="r" b="b"/>
            <a:pathLst>
              <a:path w="1539073" h="1787023">
                <a:moveTo>
                  <a:pt x="0" y="0"/>
                </a:moveTo>
                <a:lnTo>
                  <a:pt x="1539073" y="0"/>
                </a:lnTo>
                <a:lnTo>
                  <a:pt x="1539073" y="1787023"/>
                </a:lnTo>
                <a:lnTo>
                  <a:pt x="0" y="17870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687689" y="4937768"/>
            <a:ext cx="1833038" cy="1340409"/>
          </a:xfrm>
          <a:custGeom>
            <a:avLst/>
            <a:gdLst/>
            <a:ahLst/>
            <a:cxnLst/>
            <a:rect l="l" t="t" r="r" b="b"/>
            <a:pathLst>
              <a:path w="1833038" h="1340409">
                <a:moveTo>
                  <a:pt x="0" y="0"/>
                </a:moveTo>
                <a:lnTo>
                  <a:pt x="1833037" y="0"/>
                </a:lnTo>
                <a:lnTo>
                  <a:pt x="1833037" y="1340409"/>
                </a:lnTo>
                <a:lnTo>
                  <a:pt x="0" y="1340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57779" y="4790650"/>
            <a:ext cx="1634644" cy="1634644"/>
          </a:xfrm>
          <a:custGeom>
            <a:avLst/>
            <a:gdLst/>
            <a:ahLst/>
            <a:cxnLst/>
            <a:rect l="l" t="t" r="r" b="b"/>
            <a:pathLst>
              <a:path w="1634644" h="1634644">
                <a:moveTo>
                  <a:pt x="0" y="0"/>
                </a:moveTo>
                <a:lnTo>
                  <a:pt x="1634644" y="0"/>
                </a:lnTo>
                <a:lnTo>
                  <a:pt x="1634644" y="1634644"/>
                </a:lnTo>
                <a:lnTo>
                  <a:pt x="0" y="1634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428199" y="4714461"/>
            <a:ext cx="1723762" cy="1710833"/>
          </a:xfrm>
          <a:custGeom>
            <a:avLst/>
            <a:gdLst/>
            <a:ahLst/>
            <a:cxnLst/>
            <a:rect l="l" t="t" r="r" b="b"/>
            <a:pathLst>
              <a:path w="1723762" h="1710833">
                <a:moveTo>
                  <a:pt x="0" y="0"/>
                </a:moveTo>
                <a:lnTo>
                  <a:pt x="1723762" y="0"/>
                </a:lnTo>
                <a:lnTo>
                  <a:pt x="1723762" y="1710833"/>
                </a:lnTo>
                <a:lnTo>
                  <a:pt x="0" y="17108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730426" y="1028700"/>
            <a:ext cx="12827148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800"/>
              </a:lnSpc>
            </a:pPr>
            <a:r>
              <a:rPr lang="en-US" sz="9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Objectives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2417" y="6986058"/>
            <a:ext cx="3145635" cy="105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43"/>
              </a:lnSpc>
            </a:pPr>
            <a:r>
              <a:rPr lang="en-US" sz="326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Prioritize Profitability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31390" y="6986058"/>
            <a:ext cx="3145635" cy="105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43"/>
              </a:lnSpc>
            </a:pPr>
            <a:r>
              <a:rPr lang="en-US" sz="326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Grow Assets to $850MM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7262" y="6986058"/>
            <a:ext cx="3145635" cy="158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43"/>
              </a:lnSpc>
            </a:pPr>
            <a:r>
              <a:rPr lang="en-US" sz="326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Protect Shareholder Investment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56115" y="6986058"/>
            <a:ext cx="3237972" cy="163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67"/>
              </a:lnSpc>
            </a:pPr>
            <a:r>
              <a:rPr lang="en-US" sz="335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Ensure Future Stability &amp; Trust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9776" y="77275"/>
            <a:ext cx="18787553" cy="1126715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939574" y="731109"/>
            <a:ext cx="4408851" cy="74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4"/>
              </a:lnSpc>
            </a:pPr>
            <a:r>
              <a:rPr lang="en-US" sz="441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Total Assets</a:t>
            </a:r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1041" y="78978"/>
            <a:ext cx="18767114" cy="1126374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939574" y="731109"/>
            <a:ext cx="4408851" cy="74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4"/>
              </a:lnSpc>
            </a:pPr>
            <a:r>
              <a:rPr lang="en-US" sz="441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Total Loans</a:t>
            </a:r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9776" y="77275"/>
            <a:ext cx="18787553" cy="1126715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939574" y="731109"/>
            <a:ext cx="4408851" cy="74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4"/>
              </a:lnSpc>
            </a:pPr>
            <a:r>
              <a:rPr lang="en-US" sz="441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Total Deposits</a:t>
            </a:r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2189" y="67055"/>
            <a:ext cx="18910184" cy="1128759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733492" y="802603"/>
            <a:ext cx="6821016" cy="74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4"/>
              </a:lnSpc>
            </a:pPr>
            <a:r>
              <a:rPr lang="en-US" sz="441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Return on Assets</a:t>
            </a:r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7247" y="73868"/>
            <a:ext cx="18828431" cy="1127396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733492" y="802603"/>
            <a:ext cx="6821016" cy="74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4"/>
              </a:lnSpc>
            </a:pPr>
            <a:r>
              <a:rPr lang="en-US" sz="441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Return on Equity</a:t>
            </a:r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2189" y="67055"/>
            <a:ext cx="18910184" cy="1128759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733492" y="802603"/>
            <a:ext cx="6821016" cy="74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4"/>
              </a:lnSpc>
            </a:pPr>
            <a:r>
              <a:rPr lang="en-US" sz="441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Net Interest Margin</a:t>
            </a:r>
          </a:p>
        </p:txBody>
      </p:sp>
      <p:sp>
        <p:nvSpPr>
          <p:cNvPr id="4" name="Freeform 4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7010" y="3873540"/>
            <a:ext cx="3388048" cy="4359851"/>
            <a:chOff x="0" y="0"/>
            <a:chExt cx="3133810" cy="40326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34334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92417" y="274374"/>
            <a:ext cx="1757636" cy="1037465"/>
          </a:xfrm>
          <a:custGeom>
            <a:avLst/>
            <a:gdLst/>
            <a:ahLst/>
            <a:cxnLst/>
            <a:rect l="l" t="t" r="r" b="b"/>
            <a:pathLst>
              <a:path w="1757636" h="1037465">
                <a:moveTo>
                  <a:pt x="0" y="0"/>
                </a:moveTo>
                <a:lnTo>
                  <a:pt x="1757636" y="0"/>
                </a:lnTo>
                <a:lnTo>
                  <a:pt x="1757636" y="1037464"/>
                </a:lnTo>
                <a:lnTo>
                  <a:pt x="0" y="1037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692513" y="5847983"/>
            <a:ext cx="1397043" cy="1397043"/>
          </a:xfrm>
          <a:custGeom>
            <a:avLst/>
            <a:gdLst/>
            <a:ahLst/>
            <a:cxnLst/>
            <a:rect l="l" t="t" r="r" b="b"/>
            <a:pathLst>
              <a:path w="1397043" h="1397043">
                <a:moveTo>
                  <a:pt x="0" y="0"/>
                </a:moveTo>
                <a:lnTo>
                  <a:pt x="1397043" y="0"/>
                </a:lnTo>
                <a:lnTo>
                  <a:pt x="1397043" y="1397043"/>
                </a:lnTo>
                <a:lnTo>
                  <a:pt x="0" y="1397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5531495" y="3896325"/>
            <a:ext cx="3388048" cy="4359851"/>
            <a:chOff x="0" y="0"/>
            <a:chExt cx="3133810" cy="403268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34334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6526998" y="5870768"/>
            <a:ext cx="1397043" cy="1397043"/>
          </a:xfrm>
          <a:custGeom>
            <a:avLst/>
            <a:gdLst/>
            <a:ahLst/>
            <a:cxnLst/>
            <a:rect l="l" t="t" r="r" b="b"/>
            <a:pathLst>
              <a:path w="1397043" h="1397043">
                <a:moveTo>
                  <a:pt x="0" y="0"/>
                </a:moveTo>
                <a:lnTo>
                  <a:pt x="1397043" y="0"/>
                </a:lnTo>
                <a:lnTo>
                  <a:pt x="1397043" y="1397042"/>
                </a:lnTo>
                <a:lnTo>
                  <a:pt x="0" y="13970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9367218" y="3873540"/>
            <a:ext cx="3388048" cy="4359851"/>
            <a:chOff x="0" y="0"/>
            <a:chExt cx="3133810" cy="40326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34334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362721" y="5847983"/>
            <a:ext cx="1397043" cy="1397043"/>
          </a:xfrm>
          <a:custGeom>
            <a:avLst/>
            <a:gdLst/>
            <a:ahLst/>
            <a:cxnLst/>
            <a:rect l="l" t="t" r="r" b="b"/>
            <a:pathLst>
              <a:path w="1397043" h="1397043">
                <a:moveTo>
                  <a:pt x="0" y="0"/>
                </a:moveTo>
                <a:lnTo>
                  <a:pt x="1397043" y="0"/>
                </a:lnTo>
                <a:lnTo>
                  <a:pt x="1397043" y="1397043"/>
                </a:lnTo>
                <a:lnTo>
                  <a:pt x="0" y="1397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3202941" y="3896325"/>
            <a:ext cx="3388048" cy="4359851"/>
            <a:chOff x="0" y="0"/>
            <a:chExt cx="3133810" cy="40326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33810" cy="4032690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34334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198444" y="5870768"/>
            <a:ext cx="1397043" cy="1397043"/>
          </a:xfrm>
          <a:custGeom>
            <a:avLst/>
            <a:gdLst/>
            <a:ahLst/>
            <a:cxnLst/>
            <a:rect l="l" t="t" r="r" b="b"/>
            <a:pathLst>
              <a:path w="1397043" h="1397043">
                <a:moveTo>
                  <a:pt x="0" y="0"/>
                </a:moveTo>
                <a:lnTo>
                  <a:pt x="1397043" y="0"/>
                </a:lnTo>
                <a:lnTo>
                  <a:pt x="1397043" y="1397042"/>
                </a:lnTo>
                <a:lnTo>
                  <a:pt x="0" y="13970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531495" y="8738252"/>
            <a:ext cx="393248" cy="835639"/>
          </a:xfrm>
          <a:custGeom>
            <a:avLst/>
            <a:gdLst/>
            <a:ahLst/>
            <a:cxnLst/>
            <a:rect l="l" t="t" r="r" b="b"/>
            <a:pathLst>
              <a:path w="393248" h="835639">
                <a:moveTo>
                  <a:pt x="0" y="0"/>
                </a:moveTo>
                <a:lnTo>
                  <a:pt x="393248" y="0"/>
                </a:lnTo>
                <a:lnTo>
                  <a:pt x="393248" y="835639"/>
                </a:lnTo>
                <a:lnTo>
                  <a:pt x="0" y="8356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5614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997563" y="4180589"/>
            <a:ext cx="2657633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Total Assets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62218" y="7328846"/>
            <a:ext cx="2657633" cy="53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$781 MM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62218" y="4849858"/>
            <a:ext cx="2657633" cy="80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49"/>
              </a:lnSpc>
              <a:spcBef>
                <a:spcPct val="0"/>
              </a:spcBef>
            </a:pPr>
            <a:r>
              <a:rPr lang="en-US" sz="4499" b="1" u="none" strike="noStrik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$855MM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82227" y="1634326"/>
            <a:ext cx="14200303" cy="117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84"/>
              </a:lnSpc>
            </a:pPr>
            <a:r>
              <a:rPr lang="en-US" sz="896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Results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32682" y="4180589"/>
            <a:ext cx="2657633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Net Income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896703" y="7351630"/>
            <a:ext cx="2657633" cy="53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$0.458 MM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96703" y="4872643"/>
            <a:ext cx="2657633" cy="80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4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$2.95MM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662493" y="4180589"/>
            <a:ext cx="2657633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Stock Price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29168" y="7351630"/>
            <a:ext cx="2657633" cy="53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$17.72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32426" y="4849858"/>
            <a:ext cx="2657633" cy="80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4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$38.14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504129" y="4180589"/>
            <a:ext cx="2657633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NIM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568149" y="7351630"/>
            <a:ext cx="2657633" cy="53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3.24%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568149" y="4872643"/>
            <a:ext cx="2657633" cy="800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4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5.33%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531495" y="8799100"/>
            <a:ext cx="7265951" cy="58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49"/>
              </a:lnSpc>
              <a:spcBef>
                <a:spcPct val="0"/>
              </a:spcBef>
            </a:pPr>
            <a:r>
              <a:rPr lang="en-US" sz="32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 REGULATORY VIOLATIONS!</a:t>
            </a:r>
          </a:p>
        </p:txBody>
      </p:sp>
      <p:sp>
        <p:nvSpPr>
          <p:cNvPr id="31" name="Freeform 31"/>
          <p:cNvSpPr/>
          <p:nvPr/>
        </p:nvSpPr>
        <p:spPr>
          <a:xfrm flipH="1">
            <a:off x="12347879" y="8738252"/>
            <a:ext cx="407387" cy="865685"/>
          </a:xfrm>
          <a:custGeom>
            <a:avLst/>
            <a:gdLst/>
            <a:ahLst/>
            <a:cxnLst/>
            <a:rect l="l" t="t" r="r" b="b"/>
            <a:pathLst>
              <a:path w="407387" h="865685">
                <a:moveTo>
                  <a:pt x="407387" y="0"/>
                </a:moveTo>
                <a:lnTo>
                  <a:pt x="0" y="0"/>
                </a:lnTo>
                <a:lnTo>
                  <a:pt x="0" y="865685"/>
                </a:lnTo>
                <a:lnTo>
                  <a:pt x="407387" y="865685"/>
                </a:lnTo>
                <a:lnTo>
                  <a:pt x="40738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5614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333" r="-33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131554" y="1184943"/>
            <a:ext cx="7917115" cy="7917115"/>
          </a:xfrm>
          <a:custGeom>
            <a:avLst/>
            <a:gdLst/>
            <a:ahLst/>
            <a:cxnLst/>
            <a:rect l="l" t="t" r="r" b="b"/>
            <a:pathLst>
              <a:path w="7917115" h="7917115">
                <a:moveTo>
                  <a:pt x="0" y="0"/>
                </a:moveTo>
                <a:lnTo>
                  <a:pt x="7917114" y="0"/>
                </a:lnTo>
                <a:lnTo>
                  <a:pt x="7917114" y="7917114"/>
                </a:lnTo>
                <a:lnTo>
                  <a:pt x="0" y="79171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3532631"/>
            <a:ext cx="10131554" cy="6754369"/>
          </a:xfrm>
          <a:custGeom>
            <a:avLst/>
            <a:gdLst/>
            <a:ahLst/>
            <a:cxnLst/>
            <a:rect l="l" t="t" r="r" b="b"/>
            <a:pathLst>
              <a:path w="10131554" h="6754369">
                <a:moveTo>
                  <a:pt x="0" y="0"/>
                </a:moveTo>
                <a:lnTo>
                  <a:pt x="10131554" y="0"/>
                </a:lnTo>
                <a:lnTo>
                  <a:pt x="10131554" y="6754369"/>
                </a:lnTo>
                <a:lnTo>
                  <a:pt x="0" y="67543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68025" y="1390527"/>
            <a:ext cx="10943079" cy="1652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759"/>
              </a:lnSpc>
              <a:spcBef>
                <a:spcPct val="0"/>
              </a:spcBef>
            </a:pPr>
            <a:r>
              <a:rPr lang="en-US" sz="11599" b="1">
                <a:solidFill>
                  <a:srgbClr val="1E1E3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Grow with us!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</Words>
  <Application>Microsoft Office PowerPoint</Application>
  <PresentationFormat>Custom</PresentationFormat>
  <Paragraphs>96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Gordita</vt:lpstr>
      <vt:lpstr>Open Sans Bold</vt:lpstr>
      <vt:lpstr>Gordita Bold</vt:lpstr>
      <vt:lpstr>Open Sans</vt:lpstr>
      <vt:lpstr>Calibri</vt:lpstr>
      <vt:lpstr>Hero Bold</vt:lpstr>
      <vt:lpstr>Montserrat</vt:lpstr>
      <vt:lpstr>Montserrat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Driftwood Bank Presentation</dc:title>
  <cp:lastModifiedBy>Ronald Best</cp:lastModifiedBy>
  <cp:revision>2</cp:revision>
  <dcterms:created xsi:type="dcterms:W3CDTF">2006-08-16T00:00:00Z</dcterms:created>
  <dcterms:modified xsi:type="dcterms:W3CDTF">2026-04-06T17:33:09Z</dcterms:modified>
  <dc:identifier>DAGl-v4Ipto</dc:identifier>
</cp:coreProperties>
</file>