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86" r:id="rId7"/>
    <p:sldId id="277" r:id="rId8"/>
    <p:sldId id="276" r:id="rId9"/>
    <p:sldId id="264" r:id="rId10"/>
    <p:sldId id="278" r:id="rId11"/>
    <p:sldId id="283" r:id="rId12"/>
    <p:sldId id="284" r:id="rId13"/>
    <p:sldId id="279" r:id="rId14"/>
    <p:sldId id="282" r:id="rId15"/>
    <p:sldId id="273" r:id="rId16"/>
  </p:sldIdLst>
  <p:sldSz cx="18288000" cy="10287000"/>
  <p:notesSz cx="6858000" cy="9144000"/>
  <p:embeddedFontLst>
    <p:embeddedFont>
      <p:font typeface="ADLaM Display" panose="02010000000000000000" pitchFamily="2" charset="0"/>
      <p:regular r:id="rId17"/>
    </p:embeddedFont>
    <p:embeddedFont>
      <p:font typeface="Amasis MT Pro Black" panose="02040A04050005020304" pitchFamily="18" charset="0"/>
      <p:bold r:id="rId18"/>
      <p:boldItalic r:id="rId19"/>
    </p:embeddedFont>
    <p:embeddedFont>
      <p:font typeface="League Spartan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gle\Downloads\Charts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gle\Downloads\ChartsB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gle\Downloads\ChartsB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gle\Downloads\Charts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Core Deposits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Data'!$B$29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Data'!$B$30:$B$38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655.7</c:v>
                </c:pt>
                <c:pt idx="2">
                  <c:v>674.9</c:v>
                </c:pt>
                <c:pt idx="3">
                  <c:v>699.1</c:v>
                </c:pt>
                <c:pt idx="4">
                  <c:v>724.9</c:v>
                </c:pt>
                <c:pt idx="5">
                  <c:v>760.30000000000007</c:v>
                </c:pt>
                <c:pt idx="6">
                  <c:v>794.40000000000009</c:v>
                </c:pt>
                <c:pt idx="7">
                  <c:v>827.09999999999991</c:v>
                </c:pt>
                <c:pt idx="8">
                  <c:v>867.9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1-4408-89E6-B14DC59AE348}"/>
            </c:ext>
          </c:extLst>
        </c:ser>
        <c:ser>
          <c:idx val="1"/>
          <c:order val="1"/>
          <c:tx>
            <c:strRef>
              <c:f>'Chart Data'!$C$29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Data'!$C$30:$C$38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661.1</c:v>
                </c:pt>
                <c:pt idx="2">
                  <c:v>683.40000000000009</c:v>
                </c:pt>
                <c:pt idx="3">
                  <c:v>704.8</c:v>
                </c:pt>
                <c:pt idx="4">
                  <c:v>715.69999999999993</c:v>
                </c:pt>
                <c:pt idx="5">
                  <c:v>725.4</c:v>
                </c:pt>
                <c:pt idx="6">
                  <c:v>730.69999999999993</c:v>
                </c:pt>
                <c:pt idx="7">
                  <c:v>739</c:v>
                </c:pt>
                <c:pt idx="8">
                  <c:v>751.3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01-4408-89E6-B14DC59AE348}"/>
            </c:ext>
          </c:extLst>
        </c:ser>
        <c:ser>
          <c:idx val="2"/>
          <c:order val="2"/>
          <c:tx>
            <c:strRef>
              <c:f>'Chart Data'!$D$29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Data'!$D$30:$D$38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655.29999999999995</c:v>
                </c:pt>
                <c:pt idx="2">
                  <c:v>676.5</c:v>
                </c:pt>
                <c:pt idx="3">
                  <c:v>703.6</c:v>
                </c:pt>
                <c:pt idx="4">
                  <c:v>719.80000000000007</c:v>
                </c:pt>
                <c:pt idx="5">
                  <c:v>748</c:v>
                </c:pt>
                <c:pt idx="6">
                  <c:v>774.1</c:v>
                </c:pt>
                <c:pt idx="7">
                  <c:v>801.9</c:v>
                </c:pt>
                <c:pt idx="8">
                  <c:v>832.7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01-4408-89E6-B14DC59AE348}"/>
            </c:ext>
          </c:extLst>
        </c:ser>
        <c:ser>
          <c:idx val="3"/>
          <c:order val="3"/>
          <c:tx>
            <c:strRef>
              <c:f>'Chart Data'!$E$29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Data'!$E$30:$E$38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645.70000000000005</c:v>
                </c:pt>
                <c:pt idx="2">
                  <c:v>669.5</c:v>
                </c:pt>
                <c:pt idx="3">
                  <c:v>684.6</c:v>
                </c:pt>
                <c:pt idx="4">
                  <c:v>698.3</c:v>
                </c:pt>
                <c:pt idx="5">
                  <c:v>708</c:v>
                </c:pt>
                <c:pt idx="6">
                  <c:v>724.2</c:v>
                </c:pt>
                <c:pt idx="7">
                  <c:v>739.8</c:v>
                </c:pt>
                <c:pt idx="8">
                  <c:v>751.69999999999993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01-4408-89E6-B14DC59AE348}"/>
            </c:ext>
          </c:extLst>
        </c:ser>
        <c:ser>
          <c:idx val="4"/>
          <c:order val="4"/>
          <c:tx>
            <c:strRef>
              <c:f>'Chart Data'!$F$29</c:f>
              <c:strCache>
                <c:ptCount val="1"/>
                <c:pt idx="0">
                  <c:v>Bank 5</c:v>
                </c:pt>
              </c:strCache>
            </c:strRef>
          </c:tx>
          <c:spPr>
            <a:ln w="44450"/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Data'!$F$30:$F$38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645.29999999999995</c:v>
                </c:pt>
                <c:pt idx="2">
                  <c:v>664.5</c:v>
                </c:pt>
                <c:pt idx="3">
                  <c:v>687.9</c:v>
                </c:pt>
                <c:pt idx="4">
                  <c:v>693.3</c:v>
                </c:pt>
                <c:pt idx="5">
                  <c:v>706.19999999999993</c:v>
                </c:pt>
                <c:pt idx="6">
                  <c:v>740</c:v>
                </c:pt>
                <c:pt idx="7">
                  <c:v>761.90000000000009</c:v>
                </c:pt>
                <c:pt idx="8">
                  <c:v>794.5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01-4408-89E6-B14DC59AE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34680"/>
        <c:axId val="494413952"/>
      </c:lineChart>
      <c:catAx>
        <c:axId val="235434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3952"/>
        <c:crosses val="autoZero"/>
        <c:auto val="1"/>
        <c:lblAlgn val="ctr"/>
        <c:lblOffset val="100"/>
        <c:noMultiLvlLbl val="0"/>
      </c:catAx>
      <c:valAx>
        <c:axId val="494413952"/>
        <c:scaling>
          <c:orientation val="minMax"/>
          <c:min val="62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35434680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Loans</a:t>
            </a:r>
            <a:endParaRPr lang="en-US" sz="3200"/>
          </a:p>
        </c:rich>
      </c:tx>
      <c:layout>
        <c:manualLayout>
          <c:xMode val="edge"/>
          <c:yMode val="edge"/>
          <c:x val="0.32712060030957674"/>
          <c:y val="1.5432098765432098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Data'!$B$3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Data'!$A$4:$A$12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Data'!$B$4:$B$12</c:f>
              <c:numCache>
                <c:formatCode>0.0</c:formatCode>
                <c:ptCount val="9"/>
                <c:pt idx="0">
                  <c:v>628.24</c:v>
                </c:pt>
                <c:pt idx="1">
                  <c:v>684.2</c:v>
                </c:pt>
                <c:pt idx="2">
                  <c:v>684.6</c:v>
                </c:pt>
                <c:pt idx="3">
                  <c:v>686.8</c:v>
                </c:pt>
                <c:pt idx="4">
                  <c:v>712.4</c:v>
                </c:pt>
                <c:pt idx="5">
                  <c:v>736.2</c:v>
                </c:pt>
                <c:pt idx="6">
                  <c:v>773.9</c:v>
                </c:pt>
                <c:pt idx="7">
                  <c:v>793.9</c:v>
                </c:pt>
                <c:pt idx="8">
                  <c:v>817.7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28-47EF-9D7D-417701BB450E}"/>
            </c:ext>
          </c:extLst>
        </c:ser>
        <c:ser>
          <c:idx val="1"/>
          <c:order val="1"/>
          <c:tx>
            <c:strRef>
              <c:f>'Chart Data'!$C$3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Data'!$A$4:$A$12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Data'!$C$4:$C$12</c:f>
              <c:numCache>
                <c:formatCode>0.0</c:formatCode>
                <c:ptCount val="9"/>
                <c:pt idx="0">
                  <c:v>628.24</c:v>
                </c:pt>
                <c:pt idx="1">
                  <c:v>691.7</c:v>
                </c:pt>
                <c:pt idx="2">
                  <c:v>679.4</c:v>
                </c:pt>
                <c:pt idx="3">
                  <c:v>643.79999999999995</c:v>
                </c:pt>
                <c:pt idx="4">
                  <c:v>634.6</c:v>
                </c:pt>
                <c:pt idx="5">
                  <c:v>646.70000000000005</c:v>
                </c:pt>
                <c:pt idx="6">
                  <c:v>663.6</c:v>
                </c:pt>
                <c:pt idx="7">
                  <c:v>650.6</c:v>
                </c:pt>
                <c:pt idx="8">
                  <c:v>674.6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28-47EF-9D7D-417701BB450E}"/>
            </c:ext>
          </c:extLst>
        </c:ser>
        <c:ser>
          <c:idx val="2"/>
          <c:order val="2"/>
          <c:tx>
            <c:strRef>
              <c:f>'Chart Data'!$D$3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Data'!$A$4:$A$12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Data'!$D$4:$D$12</c:f>
              <c:numCache>
                <c:formatCode>0.0</c:formatCode>
                <c:ptCount val="9"/>
                <c:pt idx="0">
                  <c:v>628.24</c:v>
                </c:pt>
                <c:pt idx="1">
                  <c:v>672.8</c:v>
                </c:pt>
                <c:pt idx="2">
                  <c:v>672.1</c:v>
                </c:pt>
                <c:pt idx="3">
                  <c:v>663.5</c:v>
                </c:pt>
                <c:pt idx="4">
                  <c:v>667.9</c:v>
                </c:pt>
                <c:pt idx="5">
                  <c:v>682.5</c:v>
                </c:pt>
                <c:pt idx="6">
                  <c:v>702.9</c:v>
                </c:pt>
                <c:pt idx="7">
                  <c:v>712.4</c:v>
                </c:pt>
                <c:pt idx="8">
                  <c:v>720.7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28-47EF-9D7D-417701BB450E}"/>
            </c:ext>
          </c:extLst>
        </c:ser>
        <c:ser>
          <c:idx val="3"/>
          <c:order val="3"/>
          <c:tx>
            <c:strRef>
              <c:f>'Chart Data'!$E$3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Data'!$A$4:$A$12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Data'!$E$4:$E$12</c:f>
              <c:numCache>
                <c:formatCode>0.0</c:formatCode>
                <c:ptCount val="9"/>
                <c:pt idx="0">
                  <c:v>628.24</c:v>
                </c:pt>
                <c:pt idx="1">
                  <c:v>653.70000000000005</c:v>
                </c:pt>
                <c:pt idx="2">
                  <c:v>658</c:v>
                </c:pt>
                <c:pt idx="3">
                  <c:v>654.4</c:v>
                </c:pt>
                <c:pt idx="4">
                  <c:v>669.6</c:v>
                </c:pt>
                <c:pt idx="5">
                  <c:v>670.3</c:v>
                </c:pt>
                <c:pt idx="6">
                  <c:v>684.7</c:v>
                </c:pt>
                <c:pt idx="7">
                  <c:v>686.4</c:v>
                </c:pt>
                <c:pt idx="8">
                  <c:v>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28-47EF-9D7D-417701BB450E}"/>
            </c:ext>
          </c:extLst>
        </c:ser>
        <c:ser>
          <c:idx val="4"/>
          <c:order val="4"/>
          <c:tx>
            <c:strRef>
              <c:f>'Chart Data'!$F$3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'Chart Data'!$A$4:$A$12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Data'!$F$4:$F$12</c:f>
              <c:numCache>
                <c:formatCode>0.0</c:formatCode>
                <c:ptCount val="9"/>
                <c:pt idx="0">
                  <c:v>628.24</c:v>
                </c:pt>
                <c:pt idx="1">
                  <c:v>652.70000000000005</c:v>
                </c:pt>
                <c:pt idx="2">
                  <c:v>660.5</c:v>
                </c:pt>
                <c:pt idx="3">
                  <c:v>643.20000000000005</c:v>
                </c:pt>
                <c:pt idx="4">
                  <c:v>645.4</c:v>
                </c:pt>
                <c:pt idx="5">
                  <c:v>666.3</c:v>
                </c:pt>
                <c:pt idx="6">
                  <c:v>665.5</c:v>
                </c:pt>
                <c:pt idx="7">
                  <c:v>698.5</c:v>
                </c:pt>
                <c:pt idx="8">
                  <c:v>733.1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28-47EF-9D7D-417701BB4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60056"/>
        <c:axId val="18175696"/>
      </c:lineChart>
      <c:catAx>
        <c:axId val="235160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175696"/>
        <c:crosses val="autoZero"/>
        <c:auto val="1"/>
        <c:lblAlgn val="ctr"/>
        <c:lblOffset val="100"/>
        <c:noMultiLvlLbl val="0"/>
      </c:catAx>
      <c:valAx>
        <c:axId val="18175696"/>
        <c:scaling>
          <c:orientation val="minMax"/>
          <c:min val="59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35160056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Return on Assets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Data'!$B$122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Data'!$B$123:$B$131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4.0999999999999995E-3</c:v>
                </c:pt>
                <c:pt idx="2">
                  <c:v>5.6999999999999993E-3</c:v>
                </c:pt>
                <c:pt idx="3">
                  <c:v>6.0000000000000001E-3</c:v>
                </c:pt>
                <c:pt idx="4">
                  <c:v>6.0000000000000001E-3</c:v>
                </c:pt>
                <c:pt idx="5">
                  <c:v>9.4999999999999998E-3</c:v>
                </c:pt>
                <c:pt idx="6">
                  <c:v>1.0800000000000001E-2</c:v>
                </c:pt>
                <c:pt idx="7">
                  <c:v>1.3000000000000001E-2</c:v>
                </c:pt>
                <c:pt idx="8">
                  <c:v>1.44E-2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4-4E72-8873-C3BA8687FB8B}"/>
            </c:ext>
          </c:extLst>
        </c:ser>
        <c:ser>
          <c:idx val="1"/>
          <c:order val="1"/>
          <c:tx>
            <c:strRef>
              <c:f>'Chart Data'!$C$122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Data'!$C$123:$C$131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2.8000000000000004E-3</c:v>
                </c:pt>
                <c:pt idx="2">
                  <c:v>4.5000000000000005E-3</c:v>
                </c:pt>
                <c:pt idx="3">
                  <c:v>5.3E-3</c:v>
                </c:pt>
                <c:pt idx="4">
                  <c:v>6.3E-3</c:v>
                </c:pt>
                <c:pt idx="5">
                  <c:v>9.3999999999999986E-3</c:v>
                </c:pt>
                <c:pt idx="6">
                  <c:v>1.0800000000000001E-2</c:v>
                </c:pt>
                <c:pt idx="7">
                  <c:v>1.3600000000000001E-2</c:v>
                </c:pt>
                <c:pt idx="8">
                  <c:v>1.38E-2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4-4E72-8873-C3BA8687FB8B}"/>
            </c:ext>
          </c:extLst>
        </c:ser>
        <c:ser>
          <c:idx val="2"/>
          <c:order val="2"/>
          <c:tx>
            <c:strRef>
              <c:f>'Chart Data'!$D$122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Data'!$D$123:$D$131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4.4000000000000003E-3</c:v>
                </c:pt>
                <c:pt idx="2">
                  <c:v>7.6E-3</c:v>
                </c:pt>
                <c:pt idx="3">
                  <c:v>5.1000000000000004E-3</c:v>
                </c:pt>
                <c:pt idx="4">
                  <c:v>8.5000000000000006E-3</c:v>
                </c:pt>
                <c:pt idx="5">
                  <c:v>9.1999999999999998E-3</c:v>
                </c:pt>
                <c:pt idx="6">
                  <c:v>1.3899999999999999E-2</c:v>
                </c:pt>
                <c:pt idx="7">
                  <c:v>1.6500000000000001E-2</c:v>
                </c:pt>
                <c:pt idx="8">
                  <c:v>1.8200000000000001E-2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C4-4E72-8873-C3BA8687FB8B}"/>
            </c:ext>
          </c:extLst>
        </c:ser>
        <c:ser>
          <c:idx val="3"/>
          <c:order val="3"/>
          <c:tx>
            <c:strRef>
              <c:f>'Chart Data'!$E$122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Data'!$E$123:$E$131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6.1999999999999998E-3</c:v>
                </c:pt>
                <c:pt idx="2">
                  <c:v>5.5000000000000005E-3</c:v>
                </c:pt>
                <c:pt idx="3">
                  <c:v>6.0999999999999995E-3</c:v>
                </c:pt>
                <c:pt idx="4">
                  <c:v>5.4000000000000003E-3</c:v>
                </c:pt>
                <c:pt idx="5">
                  <c:v>1.2E-2</c:v>
                </c:pt>
                <c:pt idx="6">
                  <c:v>1.29E-2</c:v>
                </c:pt>
                <c:pt idx="7">
                  <c:v>1.2800000000000001E-2</c:v>
                </c:pt>
                <c:pt idx="8">
                  <c:v>1.4800000000000001E-2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C4-4E72-8873-C3BA8687FB8B}"/>
            </c:ext>
          </c:extLst>
        </c:ser>
        <c:ser>
          <c:idx val="4"/>
          <c:order val="4"/>
          <c:tx>
            <c:strRef>
              <c:f>'Chart Data'!$F$122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Data'!$F$123:$F$131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6.6E-3</c:v>
                </c:pt>
                <c:pt idx="2">
                  <c:v>5.5000000000000005E-3</c:v>
                </c:pt>
                <c:pt idx="3">
                  <c:v>5.7999999999999996E-3</c:v>
                </c:pt>
                <c:pt idx="4">
                  <c:v>8.3999999999999995E-3</c:v>
                </c:pt>
                <c:pt idx="5">
                  <c:v>1.06E-2</c:v>
                </c:pt>
                <c:pt idx="6">
                  <c:v>1.1000000000000001E-2</c:v>
                </c:pt>
                <c:pt idx="7">
                  <c:v>1.3999999999999999E-2</c:v>
                </c:pt>
                <c:pt idx="8">
                  <c:v>1.6399999999999998E-2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C4-4E72-8873-C3BA8687FB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416304"/>
        <c:axId val="494415912"/>
      </c:lineChart>
      <c:catAx>
        <c:axId val="494416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5912"/>
        <c:crosses val="autoZero"/>
        <c:auto val="1"/>
        <c:lblAlgn val="ctr"/>
        <c:lblOffset val="100"/>
        <c:noMultiLvlLbl val="0"/>
      </c:catAx>
      <c:valAx>
        <c:axId val="494415912"/>
        <c:scaling>
          <c:orientation val="minMax"/>
          <c:min val="0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41630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Return on Equity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Data'!$B$135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Data'!$B$136:$B$144</c:f>
              <c:numCache>
                <c:formatCode>0.00%</c:formatCode>
                <c:ptCount val="9"/>
                <c:pt idx="0">
                  <c:v>3.85E-2</c:v>
                </c:pt>
                <c:pt idx="1">
                  <c:v>6.88E-2</c:v>
                </c:pt>
                <c:pt idx="2">
                  <c:v>9.6600000000000005E-2</c:v>
                </c:pt>
                <c:pt idx="3">
                  <c:v>0.10249999999999999</c:v>
                </c:pt>
                <c:pt idx="4">
                  <c:v>8.9700000000000002E-2</c:v>
                </c:pt>
                <c:pt idx="5">
                  <c:v>0.14410000000000001</c:v>
                </c:pt>
                <c:pt idx="6">
                  <c:v>0.1646</c:v>
                </c:pt>
                <c:pt idx="7">
                  <c:v>0.1973</c:v>
                </c:pt>
                <c:pt idx="8">
                  <c:v>0.21530000000000002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3A-418B-B50F-31BCAF7B49A6}"/>
            </c:ext>
          </c:extLst>
        </c:ser>
        <c:ser>
          <c:idx val="1"/>
          <c:order val="1"/>
          <c:tx>
            <c:strRef>
              <c:f>'Chart Data'!$C$135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Data'!$C$136:$C$144</c:f>
              <c:numCache>
                <c:formatCode>0.00%</c:formatCode>
                <c:ptCount val="9"/>
                <c:pt idx="0">
                  <c:v>3.85E-2</c:v>
                </c:pt>
                <c:pt idx="1">
                  <c:v>4.9000000000000002E-2</c:v>
                </c:pt>
                <c:pt idx="2">
                  <c:v>7.7699999999999991E-2</c:v>
                </c:pt>
                <c:pt idx="3">
                  <c:v>9.1400000000000009E-2</c:v>
                </c:pt>
                <c:pt idx="4">
                  <c:v>0.1041</c:v>
                </c:pt>
                <c:pt idx="5">
                  <c:v>0.1525</c:v>
                </c:pt>
                <c:pt idx="6">
                  <c:v>0.1709</c:v>
                </c:pt>
                <c:pt idx="7">
                  <c:v>0.2104</c:v>
                </c:pt>
                <c:pt idx="8">
                  <c:v>0.20399999999999999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3A-418B-B50F-31BCAF7B49A6}"/>
            </c:ext>
          </c:extLst>
        </c:ser>
        <c:ser>
          <c:idx val="2"/>
          <c:order val="2"/>
          <c:tx>
            <c:strRef>
              <c:f>'Chart Data'!$D$135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Data'!$D$136:$D$144</c:f>
              <c:numCache>
                <c:formatCode>0.00%</c:formatCode>
                <c:ptCount val="9"/>
                <c:pt idx="0">
                  <c:v>3.85E-2</c:v>
                </c:pt>
                <c:pt idx="1">
                  <c:v>7.3599999999999999E-2</c:v>
                </c:pt>
                <c:pt idx="2">
                  <c:v>0.12659999999999999</c:v>
                </c:pt>
                <c:pt idx="3">
                  <c:v>8.5999999999999993E-2</c:v>
                </c:pt>
                <c:pt idx="4">
                  <c:v>0.1404</c:v>
                </c:pt>
                <c:pt idx="5">
                  <c:v>0.14779999999999999</c:v>
                </c:pt>
                <c:pt idx="6">
                  <c:v>0.21530000000000002</c:v>
                </c:pt>
                <c:pt idx="7">
                  <c:v>0.24960000000000002</c:v>
                </c:pt>
                <c:pt idx="8">
                  <c:v>0.27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3A-418B-B50F-31BCAF7B49A6}"/>
            </c:ext>
          </c:extLst>
        </c:ser>
        <c:ser>
          <c:idx val="3"/>
          <c:order val="3"/>
          <c:tx>
            <c:strRef>
              <c:f>'Chart Data'!$E$135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Data'!$E$136:$E$144</c:f>
              <c:numCache>
                <c:formatCode>0.00%</c:formatCode>
                <c:ptCount val="9"/>
                <c:pt idx="0">
                  <c:v>3.85E-2</c:v>
                </c:pt>
                <c:pt idx="1">
                  <c:v>0.1017</c:v>
                </c:pt>
                <c:pt idx="2">
                  <c:v>9.0999999999999998E-2</c:v>
                </c:pt>
                <c:pt idx="3">
                  <c:v>0.1007</c:v>
                </c:pt>
                <c:pt idx="4">
                  <c:v>8.929999999999999E-2</c:v>
                </c:pt>
                <c:pt idx="5">
                  <c:v>0.1923</c:v>
                </c:pt>
                <c:pt idx="6">
                  <c:v>0.20120000000000002</c:v>
                </c:pt>
                <c:pt idx="7">
                  <c:v>0.1943</c:v>
                </c:pt>
                <c:pt idx="8">
                  <c:v>0.217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3A-418B-B50F-31BCAF7B49A6}"/>
            </c:ext>
          </c:extLst>
        </c:ser>
        <c:ser>
          <c:idx val="4"/>
          <c:order val="4"/>
          <c:tx>
            <c:strRef>
              <c:f>'Chart Data'!$F$135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Data'!$F$136:$F$144</c:f>
              <c:numCache>
                <c:formatCode>0.00%</c:formatCode>
                <c:ptCount val="9"/>
                <c:pt idx="0">
                  <c:v>3.85E-2</c:v>
                </c:pt>
                <c:pt idx="1">
                  <c:v>0.10769999999999999</c:v>
                </c:pt>
                <c:pt idx="2">
                  <c:v>9.1300000000000006E-2</c:v>
                </c:pt>
                <c:pt idx="3">
                  <c:v>9.6799999999999997E-2</c:v>
                </c:pt>
                <c:pt idx="4">
                  <c:v>0.1326</c:v>
                </c:pt>
                <c:pt idx="5">
                  <c:v>0.1671</c:v>
                </c:pt>
                <c:pt idx="6">
                  <c:v>0.17149999999999999</c:v>
                </c:pt>
                <c:pt idx="7">
                  <c:v>0.2114</c:v>
                </c:pt>
                <c:pt idx="8">
                  <c:v>0.24489999999999998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3A-418B-B50F-31BCAF7B4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4704"/>
        <c:axId val="494265096"/>
      </c:lineChart>
      <c:catAx>
        <c:axId val="49426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5096"/>
        <c:crosses val="autoZero"/>
        <c:auto val="1"/>
        <c:lblAlgn val="ctr"/>
        <c:lblOffset val="100"/>
        <c:noMultiLvlLbl val="0"/>
      </c:catAx>
      <c:valAx>
        <c:axId val="494265096"/>
        <c:scaling>
          <c:orientation val="minMax"/>
          <c:min val="2.0000000000000004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470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Net Interest Margin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Data'!$B$96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Data'!$B$97:$B$105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3.5000000000000003E-2</c:v>
                </c:pt>
                <c:pt idx="2">
                  <c:v>3.4700000000000002E-2</c:v>
                </c:pt>
                <c:pt idx="3">
                  <c:v>3.6499999999999998E-2</c:v>
                </c:pt>
                <c:pt idx="4">
                  <c:v>3.9699999999999999E-2</c:v>
                </c:pt>
                <c:pt idx="5">
                  <c:v>4.4299999999999999E-2</c:v>
                </c:pt>
                <c:pt idx="6">
                  <c:v>4.6600000000000003E-2</c:v>
                </c:pt>
                <c:pt idx="7">
                  <c:v>4.9699999999999994E-2</c:v>
                </c:pt>
                <c:pt idx="8">
                  <c:v>5.3699999999999998E-2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F8-49BD-A794-66EC169419E0}"/>
            </c:ext>
          </c:extLst>
        </c:ser>
        <c:ser>
          <c:idx val="1"/>
          <c:order val="1"/>
          <c:tx>
            <c:strRef>
              <c:f>'Chart Data'!$C$96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Data'!$C$97:$C$105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3.5000000000000003E-2</c:v>
                </c:pt>
                <c:pt idx="2">
                  <c:v>3.6699999999999997E-2</c:v>
                </c:pt>
                <c:pt idx="3">
                  <c:v>3.6900000000000002E-2</c:v>
                </c:pt>
                <c:pt idx="4">
                  <c:v>4.0099999999999997E-2</c:v>
                </c:pt>
                <c:pt idx="5">
                  <c:v>4.4800000000000006E-2</c:v>
                </c:pt>
                <c:pt idx="6">
                  <c:v>4.7199999999999999E-2</c:v>
                </c:pt>
                <c:pt idx="7">
                  <c:v>4.8399999999999999E-2</c:v>
                </c:pt>
                <c:pt idx="8">
                  <c:v>5.33E-2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F8-49BD-A794-66EC169419E0}"/>
            </c:ext>
          </c:extLst>
        </c:ser>
        <c:ser>
          <c:idx val="2"/>
          <c:order val="2"/>
          <c:tx>
            <c:strRef>
              <c:f>'Chart Data'!$D$96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Data'!$D$97:$D$105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3.44E-2</c:v>
                </c:pt>
                <c:pt idx="2">
                  <c:v>3.6900000000000002E-2</c:v>
                </c:pt>
                <c:pt idx="3">
                  <c:v>3.5900000000000001E-2</c:v>
                </c:pt>
                <c:pt idx="4">
                  <c:v>3.9900000000000005E-2</c:v>
                </c:pt>
                <c:pt idx="5">
                  <c:v>4.3400000000000001E-2</c:v>
                </c:pt>
                <c:pt idx="6">
                  <c:v>4.6699999999999998E-2</c:v>
                </c:pt>
                <c:pt idx="7">
                  <c:v>4.99E-2</c:v>
                </c:pt>
                <c:pt idx="8">
                  <c:v>5.2900000000000003E-2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F8-49BD-A794-66EC169419E0}"/>
            </c:ext>
          </c:extLst>
        </c:ser>
        <c:ser>
          <c:idx val="3"/>
          <c:order val="3"/>
          <c:tx>
            <c:strRef>
              <c:f>'Chart Data'!$E$96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Data'!$E$97:$E$105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3.5000000000000003E-2</c:v>
                </c:pt>
                <c:pt idx="2">
                  <c:v>3.4099999999999998E-2</c:v>
                </c:pt>
                <c:pt idx="3">
                  <c:v>3.5699999999999996E-2</c:v>
                </c:pt>
                <c:pt idx="4">
                  <c:v>3.78E-2</c:v>
                </c:pt>
                <c:pt idx="5">
                  <c:v>4.4400000000000002E-2</c:v>
                </c:pt>
                <c:pt idx="6">
                  <c:v>4.6900000000000004E-2</c:v>
                </c:pt>
                <c:pt idx="7">
                  <c:v>4.8099999999999997E-2</c:v>
                </c:pt>
                <c:pt idx="8">
                  <c:v>5.2000000000000005E-2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F8-49BD-A794-66EC169419E0}"/>
            </c:ext>
          </c:extLst>
        </c:ser>
        <c:ser>
          <c:idx val="4"/>
          <c:order val="4"/>
          <c:tx>
            <c:strRef>
              <c:f>'Chart Data'!$F$96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Data'!$F$97:$F$105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3.6200000000000003E-2</c:v>
                </c:pt>
                <c:pt idx="2">
                  <c:v>3.61E-2</c:v>
                </c:pt>
                <c:pt idx="3">
                  <c:v>3.7200000000000004E-2</c:v>
                </c:pt>
                <c:pt idx="4">
                  <c:v>3.8599999999999995E-2</c:v>
                </c:pt>
                <c:pt idx="5">
                  <c:v>4.24E-2</c:v>
                </c:pt>
                <c:pt idx="6">
                  <c:v>4.7300000000000002E-2</c:v>
                </c:pt>
                <c:pt idx="7">
                  <c:v>5.1299999999999998E-2</c:v>
                </c:pt>
                <c:pt idx="8">
                  <c:v>5.5800000000000002E-2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4F8-49BD-A794-66EC16941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3136"/>
        <c:axId val="494263528"/>
      </c:lineChart>
      <c:catAx>
        <c:axId val="494263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3528"/>
        <c:crosses val="autoZero"/>
        <c:auto val="1"/>
        <c:lblAlgn val="ctr"/>
        <c:lblOffset val="100"/>
        <c:noMultiLvlLbl val="0"/>
      </c:catAx>
      <c:valAx>
        <c:axId val="494263528"/>
        <c:scaling>
          <c:orientation val="minMax"/>
          <c:min val="3.0000000000000006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3136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Community</a:t>
            </a:r>
            <a:r>
              <a:rPr lang="en-US" sz="3200" baseline="0"/>
              <a:t> B - Stock Price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Data'!$B$148</c:f>
              <c:strCache>
                <c:ptCount val="1"/>
                <c:pt idx="0">
                  <c:v>Bank 1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Data'!$B$149:$B$157</c:f>
              <c:numCache>
                <c:formatCode>0.00</c:formatCode>
                <c:ptCount val="9"/>
                <c:pt idx="0">
                  <c:v>17.72</c:v>
                </c:pt>
                <c:pt idx="1">
                  <c:v>14.32</c:v>
                </c:pt>
                <c:pt idx="2">
                  <c:v>21.47</c:v>
                </c:pt>
                <c:pt idx="3">
                  <c:v>25</c:v>
                </c:pt>
                <c:pt idx="4">
                  <c:v>25.33</c:v>
                </c:pt>
                <c:pt idx="5">
                  <c:v>29.31</c:v>
                </c:pt>
                <c:pt idx="6">
                  <c:v>34.03</c:v>
                </c:pt>
                <c:pt idx="7">
                  <c:v>37.61</c:v>
                </c:pt>
                <c:pt idx="8">
                  <c:v>40.479999999999997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9-463B-80E8-35B034E4CA00}"/>
            </c:ext>
          </c:extLst>
        </c:ser>
        <c:ser>
          <c:idx val="1"/>
          <c:order val="1"/>
          <c:tx>
            <c:strRef>
              <c:f>'Chart Data'!$C$148</c:f>
              <c:strCache>
                <c:ptCount val="1"/>
                <c:pt idx="0">
                  <c:v>Bank 2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Data'!$C$149:$C$157</c:f>
              <c:numCache>
                <c:formatCode>0.00</c:formatCode>
                <c:ptCount val="9"/>
                <c:pt idx="0">
                  <c:v>17.72</c:v>
                </c:pt>
                <c:pt idx="1">
                  <c:v>17.04</c:v>
                </c:pt>
                <c:pt idx="2">
                  <c:v>21.61</c:v>
                </c:pt>
                <c:pt idx="3">
                  <c:v>23.74</c:v>
                </c:pt>
                <c:pt idx="4">
                  <c:v>24.09</c:v>
                </c:pt>
                <c:pt idx="5">
                  <c:v>27.5</c:v>
                </c:pt>
                <c:pt idx="6">
                  <c:v>31.99</c:v>
                </c:pt>
                <c:pt idx="7">
                  <c:v>36.07</c:v>
                </c:pt>
                <c:pt idx="8">
                  <c:v>38.14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D9-463B-80E8-35B034E4CA00}"/>
            </c:ext>
          </c:extLst>
        </c:ser>
        <c:ser>
          <c:idx val="2"/>
          <c:order val="2"/>
          <c:tx>
            <c:strRef>
              <c:f>'Chart Data'!$D$148</c:f>
              <c:strCache>
                <c:ptCount val="1"/>
                <c:pt idx="0">
                  <c:v>Bank 3</c:v>
                </c:pt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Data'!$D$149:$D$157</c:f>
              <c:numCache>
                <c:formatCode>0.00</c:formatCode>
                <c:ptCount val="9"/>
                <c:pt idx="0">
                  <c:v>17.72</c:v>
                </c:pt>
                <c:pt idx="1">
                  <c:v>16.57</c:v>
                </c:pt>
                <c:pt idx="2">
                  <c:v>20.58</c:v>
                </c:pt>
                <c:pt idx="3">
                  <c:v>24.23</c:v>
                </c:pt>
                <c:pt idx="4">
                  <c:v>25.02</c:v>
                </c:pt>
                <c:pt idx="5">
                  <c:v>29.81</c:v>
                </c:pt>
                <c:pt idx="6">
                  <c:v>36.29</c:v>
                </c:pt>
                <c:pt idx="7">
                  <c:v>40.93</c:v>
                </c:pt>
                <c:pt idx="8">
                  <c:v>44.93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D9-463B-80E8-35B034E4CA00}"/>
            </c:ext>
          </c:extLst>
        </c:ser>
        <c:ser>
          <c:idx val="3"/>
          <c:order val="3"/>
          <c:tx>
            <c:strRef>
              <c:f>'Chart Data'!$E$148</c:f>
              <c:strCache>
                <c:ptCount val="1"/>
                <c:pt idx="0">
                  <c:v>Bank 4</c:v>
                </c:pt>
              </c:strCache>
            </c:strRef>
          </c:tx>
          <c:spPr>
            <a:ln w="444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Data'!$E$149:$E$157</c:f>
              <c:numCache>
                <c:formatCode>0.00</c:formatCode>
                <c:ptCount val="9"/>
                <c:pt idx="0">
                  <c:v>17.72</c:v>
                </c:pt>
                <c:pt idx="1">
                  <c:v>18.760000000000002</c:v>
                </c:pt>
                <c:pt idx="2">
                  <c:v>24.38</c:v>
                </c:pt>
                <c:pt idx="3">
                  <c:v>24.34</c:v>
                </c:pt>
                <c:pt idx="4">
                  <c:v>23.15</c:v>
                </c:pt>
                <c:pt idx="5">
                  <c:v>26.31</c:v>
                </c:pt>
                <c:pt idx="6">
                  <c:v>33.97</c:v>
                </c:pt>
                <c:pt idx="7">
                  <c:v>37.130000000000003</c:v>
                </c:pt>
                <c:pt idx="8">
                  <c:v>39.39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D9-463B-80E8-35B034E4CA00}"/>
            </c:ext>
          </c:extLst>
        </c:ser>
        <c:ser>
          <c:idx val="4"/>
          <c:order val="4"/>
          <c:tx>
            <c:strRef>
              <c:f>'Chart Data'!$F$148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Data'!$F$149:$F$157</c:f>
              <c:numCache>
                <c:formatCode>0.00</c:formatCode>
                <c:ptCount val="9"/>
                <c:pt idx="0">
                  <c:v>17.72</c:v>
                </c:pt>
                <c:pt idx="1">
                  <c:v>18.68</c:v>
                </c:pt>
                <c:pt idx="2">
                  <c:v>24.37</c:v>
                </c:pt>
                <c:pt idx="3">
                  <c:v>24.75</c:v>
                </c:pt>
                <c:pt idx="4">
                  <c:v>25.49</c:v>
                </c:pt>
                <c:pt idx="5">
                  <c:v>28.84</c:v>
                </c:pt>
                <c:pt idx="6">
                  <c:v>35.630000000000003</c:v>
                </c:pt>
                <c:pt idx="7">
                  <c:v>37.94</c:v>
                </c:pt>
                <c:pt idx="8">
                  <c:v>41.69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D9-463B-80E8-35B034E4C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835584"/>
        <c:axId val="494835976"/>
      </c:lineChart>
      <c:catAx>
        <c:axId val="494835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835976"/>
        <c:crossesAt val="10"/>
        <c:auto val="1"/>
        <c:lblAlgn val="ctr"/>
        <c:lblOffset val="100"/>
        <c:noMultiLvlLbl val="0"/>
      </c:catAx>
      <c:valAx>
        <c:axId val="494835976"/>
        <c:scaling>
          <c:orientation val="minMax"/>
          <c:min val="14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83558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BC6334-F216-4AEE-B4C5-5F65828DB7E9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97064B-B319-498F-84F3-95E48124BE63}">
      <dgm:prSet/>
      <dgm:spPr/>
      <dgm:t>
        <a:bodyPr/>
        <a:lstStyle/>
        <a:p>
          <a:endParaRPr lang="en-US" dirty="0"/>
        </a:p>
      </dgm:t>
    </dgm:pt>
    <dgm:pt modelId="{419A56B7-5672-4241-9B9D-EA026418FA2D}" type="parTrans" cxnId="{99288371-5A82-45CA-9E16-F980496102D5}">
      <dgm:prSet/>
      <dgm:spPr/>
      <dgm:t>
        <a:bodyPr/>
        <a:lstStyle/>
        <a:p>
          <a:endParaRPr lang="en-US"/>
        </a:p>
      </dgm:t>
    </dgm:pt>
    <dgm:pt modelId="{C2A6CB03-8C1A-4F96-9AD6-6C0A20456AF8}" type="sibTrans" cxnId="{99288371-5A82-45CA-9E16-F980496102D5}">
      <dgm:prSet/>
      <dgm:spPr/>
      <dgm:t>
        <a:bodyPr/>
        <a:lstStyle/>
        <a:p>
          <a:endParaRPr lang="en-US"/>
        </a:p>
      </dgm:t>
    </dgm:pt>
    <dgm:pt modelId="{BDDA3F5C-BAD9-4815-88A0-04A3F4FF5FA6}">
      <dgm:prSet/>
      <dgm:spPr/>
      <dgm:t>
        <a:bodyPr/>
        <a:lstStyle/>
        <a:p>
          <a:endParaRPr lang="en-US" dirty="0"/>
        </a:p>
      </dgm:t>
    </dgm:pt>
    <dgm:pt modelId="{7B569A53-75EC-4678-901A-4B6773397B09}" type="parTrans" cxnId="{CD242DAF-1882-4C18-ABCA-4CFE1634BAF7}">
      <dgm:prSet/>
      <dgm:spPr/>
      <dgm:t>
        <a:bodyPr/>
        <a:lstStyle/>
        <a:p>
          <a:endParaRPr lang="en-US"/>
        </a:p>
      </dgm:t>
    </dgm:pt>
    <dgm:pt modelId="{AB744A21-A930-4AF5-B3BF-B94A52C0399F}" type="sibTrans" cxnId="{CD242DAF-1882-4C18-ABCA-4CFE1634BAF7}">
      <dgm:prSet/>
      <dgm:spPr/>
      <dgm:t>
        <a:bodyPr/>
        <a:lstStyle/>
        <a:p>
          <a:endParaRPr lang="en-US"/>
        </a:p>
      </dgm:t>
    </dgm:pt>
    <dgm:pt modelId="{D9988FAF-0B85-46A3-AF8C-64A3D326DCA6}">
      <dgm:prSet/>
      <dgm:spPr/>
      <dgm:t>
        <a:bodyPr/>
        <a:lstStyle/>
        <a:p>
          <a:endParaRPr lang="en-US" dirty="0"/>
        </a:p>
      </dgm:t>
    </dgm:pt>
    <dgm:pt modelId="{5DFA684A-FFD4-4EB2-958B-CE1C209DE543}" type="parTrans" cxnId="{8A307C89-8478-4573-BA04-DBA6200CA335}">
      <dgm:prSet/>
      <dgm:spPr/>
      <dgm:t>
        <a:bodyPr/>
        <a:lstStyle/>
        <a:p>
          <a:endParaRPr lang="en-US"/>
        </a:p>
      </dgm:t>
    </dgm:pt>
    <dgm:pt modelId="{74302B79-8E9D-4939-ABB1-6B77AB6873F9}" type="sibTrans" cxnId="{8A307C89-8478-4573-BA04-DBA6200CA335}">
      <dgm:prSet/>
      <dgm:spPr/>
      <dgm:t>
        <a:bodyPr/>
        <a:lstStyle/>
        <a:p>
          <a:endParaRPr lang="en-US"/>
        </a:p>
      </dgm:t>
    </dgm:pt>
    <dgm:pt modelId="{C9CA617C-7CFD-4083-896D-52781C0DB906}">
      <dgm:prSet/>
      <dgm:spPr/>
      <dgm:t>
        <a:bodyPr/>
        <a:lstStyle/>
        <a:p>
          <a:endParaRPr lang="en-US" dirty="0"/>
        </a:p>
      </dgm:t>
    </dgm:pt>
    <dgm:pt modelId="{C6AF35E0-7E54-4703-9316-463076D3C65B}" type="parTrans" cxnId="{72E1DD14-1870-4A8E-B049-C78C7DE9A29D}">
      <dgm:prSet/>
      <dgm:spPr/>
      <dgm:t>
        <a:bodyPr/>
        <a:lstStyle/>
        <a:p>
          <a:endParaRPr lang="en-US"/>
        </a:p>
      </dgm:t>
    </dgm:pt>
    <dgm:pt modelId="{8242379C-501E-4D68-B3D7-19A39A425C7A}" type="sibTrans" cxnId="{72E1DD14-1870-4A8E-B049-C78C7DE9A29D}">
      <dgm:prSet/>
      <dgm:spPr/>
      <dgm:t>
        <a:bodyPr/>
        <a:lstStyle/>
        <a:p>
          <a:endParaRPr lang="en-US"/>
        </a:p>
      </dgm:t>
    </dgm:pt>
    <dgm:pt modelId="{B399346D-6884-4987-B45C-63464D7CDD6F}">
      <dgm:prSet/>
      <dgm:spPr/>
      <dgm:t>
        <a:bodyPr/>
        <a:lstStyle/>
        <a:p>
          <a:endParaRPr lang="en-US" dirty="0"/>
        </a:p>
      </dgm:t>
    </dgm:pt>
    <dgm:pt modelId="{05A5540E-EFF9-441F-9068-49D87D3D15B2}" type="parTrans" cxnId="{FD04E774-50F8-4802-B246-2C8C232A5B28}">
      <dgm:prSet/>
      <dgm:spPr/>
      <dgm:t>
        <a:bodyPr/>
        <a:lstStyle/>
        <a:p>
          <a:endParaRPr lang="en-US"/>
        </a:p>
      </dgm:t>
    </dgm:pt>
    <dgm:pt modelId="{947F5D81-5AC5-47F7-BC14-325BFBAEFC2B}" type="sibTrans" cxnId="{FD04E774-50F8-4802-B246-2C8C232A5B28}">
      <dgm:prSet/>
      <dgm:spPr/>
      <dgm:t>
        <a:bodyPr/>
        <a:lstStyle/>
        <a:p>
          <a:endParaRPr lang="en-US"/>
        </a:p>
      </dgm:t>
    </dgm:pt>
    <dgm:pt modelId="{5F0DDA4E-35E1-4B35-B408-D0025E4497CC}" type="pres">
      <dgm:prSet presAssocID="{EDBC6334-F216-4AEE-B4C5-5F65828DB7E9}" presName="diagram" presStyleCnt="0">
        <dgm:presLayoutVars>
          <dgm:dir/>
          <dgm:resizeHandles val="exact"/>
        </dgm:presLayoutVars>
      </dgm:prSet>
      <dgm:spPr/>
    </dgm:pt>
    <dgm:pt modelId="{B63C9FCB-7798-4A6A-B0AC-7183320D7373}" type="pres">
      <dgm:prSet presAssocID="{F897064B-B319-498F-84F3-95E48124BE63}" presName="node" presStyleLbl="node1" presStyleIdx="0" presStyleCnt="5">
        <dgm:presLayoutVars>
          <dgm:bulletEnabled val="1"/>
        </dgm:presLayoutVars>
      </dgm:prSet>
      <dgm:spPr/>
    </dgm:pt>
    <dgm:pt modelId="{F0673C0D-743C-4F1B-BE42-ADCEB087DDFD}" type="pres">
      <dgm:prSet presAssocID="{C2A6CB03-8C1A-4F96-9AD6-6C0A20456AF8}" presName="sibTrans" presStyleCnt="0"/>
      <dgm:spPr/>
    </dgm:pt>
    <dgm:pt modelId="{FC65EDA3-8E79-4AC7-8FC4-D4171BF6D40F}" type="pres">
      <dgm:prSet presAssocID="{BDDA3F5C-BAD9-4815-88A0-04A3F4FF5FA6}" presName="node" presStyleLbl="node1" presStyleIdx="1" presStyleCnt="5">
        <dgm:presLayoutVars>
          <dgm:bulletEnabled val="1"/>
        </dgm:presLayoutVars>
      </dgm:prSet>
      <dgm:spPr/>
    </dgm:pt>
    <dgm:pt modelId="{F76E0C7B-D845-4214-BC75-0D4FB35577D3}" type="pres">
      <dgm:prSet presAssocID="{AB744A21-A930-4AF5-B3BF-B94A52C0399F}" presName="sibTrans" presStyleCnt="0"/>
      <dgm:spPr/>
    </dgm:pt>
    <dgm:pt modelId="{411B399D-B1BF-4842-89E0-CCE692C99C94}" type="pres">
      <dgm:prSet presAssocID="{D9988FAF-0B85-46A3-AF8C-64A3D326DCA6}" presName="node" presStyleLbl="node1" presStyleIdx="2" presStyleCnt="5">
        <dgm:presLayoutVars>
          <dgm:bulletEnabled val="1"/>
        </dgm:presLayoutVars>
      </dgm:prSet>
      <dgm:spPr/>
    </dgm:pt>
    <dgm:pt modelId="{807AF441-858E-45C0-AB21-C3D825F3DE2B}" type="pres">
      <dgm:prSet presAssocID="{74302B79-8E9D-4939-ABB1-6B77AB6873F9}" presName="sibTrans" presStyleCnt="0"/>
      <dgm:spPr/>
    </dgm:pt>
    <dgm:pt modelId="{B77B1625-9132-494E-9D4F-6DD50746DEDC}" type="pres">
      <dgm:prSet presAssocID="{B399346D-6884-4987-B45C-63464D7CDD6F}" presName="node" presStyleLbl="node1" presStyleIdx="3" presStyleCnt="5">
        <dgm:presLayoutVars>
          <dgm:bulletEnabled val="1"/>
        </dgm:presLayoutVars>
      </dgm:prSet>
      <dgm:spPr/>
    </dgm:pt>
    <dgm:pt modelId="{E145F376-0788-44A8-82B8-28A8106F0E55}" type="pres">
      <dgm:prSet presAssocID="{947F5D81-5AC5-47F7-BC14-325BFBAEFC2B}" presName="sibTrans" presStyleCnt="0"/>
      <dgm:spPr/>
    </dgm:pt>
    <dgm:pt modelId="{EF3E3504-5DBB-46AE-9C95-556F596294B4}" type="pres">
      <dgm:prSet presAssocID="{C9CA617C-7CFD-4083-896D-52781C0DB906}" presName="node" presStyleLbl="node1" presStyleIdx="4" presStyleCnt="5">
        <dgm:presLayoutVars>
          <dgm:bulletEnabled val="1"/>
        </dgm:presLayoutVars>
      </dgm:prSet>
      <dgm:spPr/>
    </dgm:pt>
  </dgm:ptLst>
  <dgm:cxnLst>
    <dgm:cxn modelId="{6EE3AE0E-7968-4C03-9633-84D357DE8493}" type="presOf" srcId="{BDDA3F5C-BAD9-4815-88A0-04A3F4FF5FA6}" destId="{FC65EDA3-8E79-4AC7-8FC4-D4171BF6D40F}" srcOrd="0" destOrd="0" presId="urn:microsoft.com/office/officeart/2005/8/layout/default"/>
    <dgm:cxn modelId="{72E1DD14-1870-4A8E-B049-C78C7DE9A29D}" srcId="{EDBC6334-F216-4AEE-B4C5-5F65828DB7E9}" destId="{C9CA617C-7CFD-4083-896D-52781C0DB906}" srcOrd="4" destOrd="0" parTransId="{C6AF35E0-7E54-4703-9316-463076D3C65B}" sibTransId="{8242379C-501E-4D68-B3D7-19A39A425C7A}"/>
    <dgm:cxn modelId="{DC4E5B44-69B2-4C0F-8287-F01FBA42A864}" type="presOf" srcId="{D9988FAF-0B85-46A3-AF8C-64A3D326DCA6}" destId="{411B399D-B1BF-4842-89E0-CCE692C99C94}" srcOrd="0" destOrd="0" presId="urn:microsoft.com/office/officeart/2005/8/layout/default"/>
    <dgm:cxn modelId="{6B5BEB6A-571C-4693-B08B-205EC473591E}" type="presOf" srcId="{B399346D-6884-4987-B45C-63464D7CDD6F}" destId="{B77B1625-9132-494E-9D4F-6DD50746DEDC}" srcOrd="0" destOrd="0" presId="urn:microsoft.com/office/officeart/2005/8/layout/default"/>
    <dgm:cxn modelId="{AB43F96F-6CCB-486D-ACE4-37D3A9539838}" type="presOf" srcId="{EDBC6334-F216-4AEE-B4C5-5F65828DB7E9}" destId="{5F0DDA4E-35E1-4B35-B408-D0025E4497CC}" srcOrd="0" destOrd="0" presId="urn:microsoft.com/office/officeart/2005/8/layout/default"/>
    <dgm:cxn modelId="{99288371-5A82-45CA-9E16-F980496102D5}" srcId="{EDBC6334-F216-4AEE-B4C5-5F65828DB7E9}" destId="{F897064B-B319-498F-84F3-95E48124BE63}" srcOrd="0" destOrd="0" parTransId="{419A56B7-5672-4241-9B9D-EA026418FA2D}" sibTransId="{C2A6CB03-8C1A-4F96-9AD6-6C0A20456AF8}"/>
    <dgm:cxn modelId="{FD04E774-50F8-4802-B246-2C8C232A5B28}" srcId="{EDBC6334-F216-4AEE-B4C5-5F65828DB7E9}" destId="{B399346D-6884-4987-B45C-63464D7CDD6F}" srcOrd="3" destOrd="0" parTransId="{05A5540E-EFF9-441F-9068-49D87D3D15B2}" sibTransId="{947F5D81-5AC5-47F7-BC14-325BFBAEFC2B}"/>
    <dgm:cxn modelId="{8A307C89-8478-4573-BA04-DBA6200CA335}" srcId="{EDBC6334-F216-4AEE-B4C5-5F65828DB7E9}" destId="{D9988FAF-0B85-46A3-AF8C-64A3D326DCA6}" srcOrd="2" destOrd="0" parTransId="{5DFA684A-FFD4-4EB2-958B-CE1C209DE543}" sibTransId="{74302B79-8E9D-4939-ABB1-6B77AB6873F9}"/>
    <dgm:cxn modelId="{CD242DAF-1882-4C18-ABCA-4CFE1634BAF7}" srcId="{EDBC6334-F216-4AEE-B4C5-5F65828DB7E9}" destId="{BDDA3F5C-BAD9-4815-88A0-04A3F4FF5FA6}" srcOrd="1" destOrd="0" parTransId="{7B569A53-75EC-4678-901A-4B6773397B09}" sibTransId="{AB744A21-A930-4AF5-B3BF-B94A52C0399F}"/>
    <dgm:cxn modelId="{C19A94ED-92E1-485D-92EA-FE378E1FC9B8}" type="presOf" srcId="{F897064B-B319-498F-84F3-95E48124BE63}" destId="{B63C9FCB-7798-4A6A-B0AC-7183320D7373}" srcOrd="0" destOrd="0" presId="urn:microsoft.com/office/officeart/2005/8/layout/default"/>
    <dgm:cxn modelId="{303D2AFB-3F2A-4192-B294-B99841FFE258}" type="presOf" srcId="{C9CA617C-7CFD-4083-896D-52781C0DB906}" destId="{EF3E3504-5DBB-46AE-9C95-556F596294B4}" srcOrd="0" destOrd="0" presId="urn:microsoft.com/office/officeart/2005/8/layout/default"/>
    <dgm:cxn modelId="{060CE59B-EDC5-48D4-BCE9-94DBEF01CCD2}" type="presParOf" srcId="{5F0DDA4E-35E1-4B35-B408-D0025E4497CC}" destId="{B63C9FCB-7798-4A6A-B0AC-7183320D7373}" srcOrd="0" destOrd="0" presId="urn:microsoft.com/office/officeart/2005/8/layout/default"/>
    <dgm:cxn modelId="{E0ED2E44-5261-472F-8C07-F20280234B3A}" type="presParOf" srcId="{5F0DDA4E-35E1-4B35-B408-D0025E4497CC}" destId="{F0673C0D-743C-4F1B-BE42-ADCEB087DDFD}" srcOrd="1" destOrd="0" presId="urn:microsoft.com/office/officeart/2005/8/layout/default"/>
    <dgm:cxn modelId="{33446A8D-01B6-4100-8A9A-8F8A74319E3B}" type="presParOf" srcId="{5F0DDA4E-35E1-4B35-B408-D0025E4497CC}" destId="{FC65EDA3-8E79-4AC7-8FC4-D4171BF6D40F}" srcOrd="2" destOrd="0" presId="urn:microsoft.com/office/officeart/2005/8/layout/default"/>
    <dgm:cxn modelId="{5B79BCE0-7EB3-41E8-9407-05BB7204A268}" type="presParOf" srcId="{5F0DDA4E-35E1-4B35-B408-D0025E4497CC}" destId="{F76E0C7B-D845-4214-BC75-0D4FB35577D3}" srcOrd="3" destOrd="0" presId="urn:microsoft.com/office/officeart/2005/8/layout/default"/>
    <dgm:cxn modelId="{8FDC6D82-69AB-4359-93D3-17B7B2C04BE4}" type="presParOf" srcId="{5F0DDA4E-35E1-4B35-B408-D0025E4497CC}" destId="{411B399D-B1BF-4842-89E0-CCE692C99C94}" srcOrd="4" destOrd="0" presId="urn:microsoft.com/office/officeart/2005/8/layout/default"/>
    <dgm:cxn modelId="{DA6BB5CB-8C15-41EE-972A-D00DCB60765E}" type="presParOf" srcId="{5F0DDA4E-35E1-4B35-B408-D0025E4497CC}" destId="{807AF441-858E-45C0-AB21-C3D825F3DE2B}" srcOrd="5" destOrd="0" presId="urn:microsoft.com/office/officeart/2005/8/layout/default"/>
    <dgm:cxn modelId="{B6B33259-9271-49B7-B96B-0C1A97E38222}" type="presParOf" srcId="{5F0DDA4E-35E1-4B35-B408-D0025E4497CC}" destId="{B77B1625-9132-494E-9D4F-6DD50746DEDC}" srcOrd="6" destOrd="0" presId="urn:microsoft.com/office/officeart/2005/8/layout/default"/>
    <dgm:cxn modelId="{DA9A16F3-4FF1-46AE-9C69-7666813F159D}" type="presParOf" srcId="{5F0DDA4E-35E1-4B35-B408-D0025E4497CC}" destId="{E145F376-0788-44A8-82B8-28A8106F0E55}" srcOrd="7" destOrd="0" presId="urn:microsoft.com/office/officeart/2005/8/layout/default"/>
    <dgm:cxn modelId="{32F9593D-1E99-4AE1-9E7E-A49658DEF624}" type="presParOf" srcId="{5F0DDA4E-35E1-4B35-B408-D0025E4497CC}" destId="{EF3E3504-5DBB-46AE-9C95-556F596294B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3AC1B3-5712-4261-AF94-F30005379B8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08B12B-AB94-45B5-858B-D4FA658B1DF8}">
      <dgm:prSet/>
      <dgm:spPr/>
      <dgm:t>
        <a:bodyPr/>
        <a:lstStyle/>
        <a:p>
          <a:r>
            <a:rPr lang="en-US"/>
            <a:t>Loans $628.240M</a:t>
          </a:r>
        </a:p>
      </dgm:t>
    </dgm:pt>
    <dgm:pt modelId="{8E06D425-9D45-411C-8ED4-D04CBD3CBFFF}" type="parTrans" cxnId="{73403388-6F6E-4032-A9CB-C51F8FABDF0D}">
      <dgm:prSet/>
      <dgm:spPr/>
      <dgm:t>
        <a:bodyPr/>
        <a:lstStyle/>
        <a:p>
          <a:endParaRPr lang="en-US"/>
        </a:p>
      </dgm:t>
    </dgm:pt>
    <dgm:pt modelId="{9491914B-42AC-490A-A2B0-FEBD67E10A28}" type="sibTrans" cxnId="{73403388-6F6E-4032-A9CB-C51F8FABDF0D}">
      <dgm:prSet/>
      <dgm:spPr/>
      <dgm:t>
        <a:bodyPr/>
        <a:lstStyle/>
        <a:p>
          <a:endParaRPr lang="en-US"/>
        </a:p>
      </dgm:t>
    </dgm:pt>
    <dgm:pt modelId="{9148EDF4-BA17-480B-A73C-3581AE79BF88}">
      <dgm:prSet/>
      <dgm:spPr/>
      <dgm:t>
        <a:bodyPr/>
        <a:lstStyle/>
        <a:p>
          <a:r>
            <a:rPr lang="en-US"/>
            <a:t>Total Assets $781.093M</a:t>
          </a:r>
        </a:p>
      </dgm:t>
    </dgm:pt>
    <dgm:pt modelId="{87CB8109-19BF-4E81-BBFF-F883CB79154D}" type="parTrans" cxnId="{BFE875F6-88DA-499B-896A-44E8F466A2E1}">
      <dgm:prSet/>
      <dgm:spPr/>
      <dgm:t>
        <a:bodyPr/>
        <a:lstStyle/>
        <a:p>
          <a:endParaRPr lang="en-US"/>
        </a:p>
      </dgm:t>
    </dgm:pt>
    <dgm:pt modelId="{54B832D4-BDCF-4B7E-A0D7-D417E67C2FD2}" type="sibTrans" cxnId="{BFE875F6-88DA-499B-896A-44E8F466A2E1}">
      <dgm:prSet/>
      <dgm:spPr/>
      <dgm:t>
        <a:bodyPr/>
        <a:lstStyle/>
        <a:p>
          <a:endParaRPr lang="en-US"/>
        </a:p>
      </dgm:t>
    </dgm:pt>
    <dgm:pt modelId="{22D93186-B1E3-4A5C-B031-C99E90C38686}">
      <dgm:prSet/>
      <dgm:spPr/>
      <dgm:t>
        <a:bodyPr/>
        <a:lstStyle/>
        <a:p>
          <a:r>
            <a:rPr lang="en-US"/>
            <a:t>Total Deposits $671.270M</a:t>
          </a:r>
        </a:p>
      </dgm:t>
    </dgm:pt>
    <dgm:pt modelId="{A574ABBF-72C3-4C37-A6DB-D517516B0F4D}" type="parTrans" cxnId="{F02CBC89-57BB-4683-8009-1E381362F5FA}">
      <dgm:prSet/>
      <dgm:spPr/>
      <dgm:t>
        <a:bodyPr/>
        <a:lstStyle/>
        <a:p>
          <a:endParaRPr lang="en-US"/>
        </a:p>
      </dgm:t>
    </dgm:pt>
    <dgm:pt modelId="{9BC82B7F-DF62-4E90-8C4A-59F9FCEADB23}" type="sibTrans" cxnId="{F02CBC89-57BB-4683-8009-1E381362F5FA}">
      <dgm:prSet/>
      <dgm:spPr/>
      <dgm:t>
        <a:bodyPr/>
        <a:lstStyle/>
        <a:p>
          <a:endParaRPr lang="en-US"/>
        </a:p>
      </dgm:t>
    </dgm:pt>
    <dgm:pt modelId="{7C2D346C-5019-4820-9A76-7FD6E5F3EB08}">
      <dgm:prSet/>
      <dgm:spPr/>
      <dgm:t>
        <a:bodyPr/>
        <a:lstStyle/>
        <a:p>
          <a:r>
            <a:rPr lang="en-US"/>
            <a:t>ROA .24%</a:t>
          </a:r>
        </a:p>
      </dgm:t>
    </dgm:pt>
    <dgm:pt modelId="{421590F4-4F61-4761-BBBB-A460768C7757}" type="parTrans" cxnId="{DE23A7A9-DA92-433E-8524-980AA8115C1E}">
      <dgm:prSet/>
      <dgm:spPr/>
      <dgm:t>
        <a:bodyPr/>
        <a:lstStyle/>
        <a:p>
          <a:endParaRPr lang="en-US"/>
        </a:p>
      </dgm:t>
    </dgm:pt>
    <dgm:pt modelId="{32A1D382-19DF-43D4-A3DC-B9BE5E6FCD55}" type="sibTrans" cxnId="{DE23A7A9-DA92-433E-8524-980AA8115C1E}">
      <dgm:prSet/>
      <dgm:spPr/>
      <dgm:t>
        <a:bodyPr/>
        <a:lstStyle/>
        <a:p>
          <a:endParaRPr lang="en-US"/>
        </a:p>
      </dgm:t>
    </dgm:pt>
    <dgm:pt modelId="{655C3B07-D849-4B97-BE6A-9C362533BA07}">
      <dgm:prSet/>
      <dgm:spPr/>
      <dgm:t>
        <a:bodyPr/>
        <a:lstStyle/>
        <a:p>
          <a:r>
            <a:rPr lang="en-US"/>
            <a:t>ROE 3.85%</a:t>
          </a:r>
        </a:p>
      </dgm:t>
    </dgm:pt>
    <dgm:pt modelId="{13982B98-031F-4102-A988-873CF43883A2}" type="parTrans" cxnId="{6E8FD8C3-4F37-4E23-A290-94E8815F8549}">
      <dgm:prSet/>
      <dgm:spPr/>
      <dgm:t>
        <a:bodyPr/>
        <a:lstStyle/>
        <a:p>
          <a:endParaRPr lang="en-US"/>
        </a:p>
      </dgm:t>
    </dgm:pt>
    <dgm:pt modelId="{4C4E82C3-3095-4C14-860C-AE6491480CAB}" type="sibTrans" cxnId="{6E8FD8C3-4F37-4E23-A290-94E8815F8549}">
      <dgm:prSet/>
      <dgm:spPr/>
      <dgm:t>
        <a:bodyPr/>
        <a:lstStyle/>
        <a:p>
          <a:endParaRPr lang="en-US"/>
        </a:p>
      </dgm:t>
    </dgm:pt>
    <dgm:pt modelId="{D2386157-7440-4E2A-BA8B-9E149AA3DD15}">
      <dgm:prSet/>
      <dgm:spPr/>
      <dgm:t>
        <a:bodyPr/>
        <a:lstStyle/>
        <a:p>
          <a:r>
            <a:rPr lang="en-US"/>
            <a:t>Stock Price $17.72</a:t>
          </a:r>
        </a:p>
      </dgm:t>
    </dgm:pt>
    <dgm:pt modelId="{66CFE335-86C3-4B0F-9291-9B89AE8B1DB1}" type="parTrans" cxnId="{D08C2EE5-6B10-4BAF-B8E2-64000971810A}">
      <dgm:prSet/>
      <dgm:spPr/>
      <dgm:t>
        <a:bodyPr/>
        <a:lstStyle/>
        <a:p>
          <a:endParaRPr lang="en-US"/>
        </a:p>
      </dgm:t>
    </dgm:pt>
    <dgm:pt modelId="{A58A40E5-E40D-4957-AD7C-ACF7CF91D21E}" type="sibTrans" cxnId="{D08C2EE5-6B10-4BAF-B8E2-64000971810A}">
      <dgm:prSet/>
      <dgm:spPr/>
      <dgm:t>
        <a:bodyPr/>
        <a:lstStyle/>
        <a:p>
          <a:endParaRPr lang="en-US"/>
        </a:p>
      </dgm:t>
    </dgm:pt>
    <dgm:pt modelId="{24C78267-2EAA-4D1C-A1AF-A0CC75F0F7E0}" type="pres">
      <dgm:prSet presAssocID="{333AC1B3-5712-4261-AF94-F30005379B8D}" presName="diagram" presStyleCnt="0">
        <dgm:presLayoutVars>
          <dgm:dir/>
          <dgm:resizeHandles val="exact"/>
        </dgm:presLayoutVars>
      </dgm:prSet>
      <dgm:spPr/>
    </dgm:pt>
    <dgm:pt modelId="{37FF5265-FEA3-44DB-824A-8599FFE3B426}" type="pres">
      <dgm:prSet presAssocID="{9708B12B-AB94-45B5-858B-D4FA658B1DF8}" presName="node" presStyleLbl="node1" presStyleIdx="0" presStyleCnt="6">
        <dgm:presLayoutVars>
          <dgm:bulletEnabled val="1"/>
        </dgm:presLayoutVars>
      </dgm:prSet>
      <dgm:spPr/>
    </dgm:pt>
    <dgm:pt modelId="{98E4BE92-AEA1-4A7A-B751-B6961201D88A}" type="pres">
      <dgm:prSet presAssocID="{9491914B-42AC-490A-A2B0-FEBD67E10A28}" presName="sibTrans" presStyleCnt="0"/>
      <dgm:spPr/>
    </dgm:pt>
    <dgm:pt modelId="{F2D07F26-9CF2-463C-BC98-C6F2E60575D8}" type="pres">
      <dgm:prSet presAssocID="{9148EDF4-BA17-480B-A73C-3581AE79BF88}" presName="node" presStyleLbl="node1" presStyleIdx="1" presStyleCnt="6">
        <dgm:presLayoutVars>
          <dgm:bulletEnabled val="1"/>
        </dgm:presLayoutVars>
      </dgm:prSet>
      <dgm:spPr/>
    </dgm:pt>
    <dgm:pt modelId="{4A0F52E3-466C-4399-B3FD-7D03A119B6B7}" type="pres">
      <dgm:prSet presAssocID="{54B832D4-BDCF-4B7E-A0D7-D417E67C2FD2}" presName="sibTrans" presStyleCnt="0"/>
      <dgm:spPr/>
    </dgm:pt>
    <dgm:pt modelId="{7A5C6646-F450-450D-A5D1-DEB1199F3716}" type="pres">
      <dgm:prSet presAssocID="{22D93186-B1E3-4A5C-B031-C99E90C38686}" presName="node" presStyleLbl="node1" presStyleIdx="2" presStyleCnt="6">
        <dgm:presLayoutVars>
          <dgm:bulletEnabled val="1"/>
        </dgm:presLayoutVars>
      </dgm:prSet>
      <dgm:spPr/>
    </dgm:pt>
    <dgm:pt modelId="{C7E0A896-A0C4-4D23-8C9C-E67C6026AACE}" type="pres">
      <dgm:prSet presAssocID="{9BC82B7F-DF62-4E90-8C4A-59F9FCEADB23}" presName="sibTrans" presStyleCnt="0"/>
      <dgm:spPr/>
    </dgm:pt>
    <dgm:pt modelId="{D964EAE0-C751-433E-BA79-8B5425F5CB46}" type="pres">
      <dgm:prSet presAssocID="{7C2D346C-5019-4820-9A76-7FD6E5F3EB08}" presName="node" presStyleLbl="node1" presStyleIdx="3" presStyleCnt="6">
        <dgm:presLayoutVars>
          <dgm:bulletEnabled val="1"/>
        </dgm:presLayoutVars>
      </dgm:prSet>
      <dgm:spPr/>
    </dgm:pt>
    <dgm:pt modelId="{C6C036E6-19A6-47E1-AD25-45EEFAC37460}" type="pres">
      <dgm:prSet presAssocID="{32A1D382-19DF-43D4-A3DC-B9BE5E6FCD55}" presName="sibTrans" presStyleCnt="0"/>
      <dgm:spPr/>
    </dgm:pt>
    <dgm:pt modelId="{843DF16B-2635-42E3-B817-2F3C8559C226}" type="pres">
      <dgm:prSet presAssocID="{655C3B07-D849-4B97-BE6A-9C362533BA07}" presName="node" presStyleLbl="node1" presStyleIdx="4" presStyleCnt="6">
        <dgm:presLayoutVars>
          <dgm:bulletEnabled val="1"/>
        </dgm:presLayoutVars>
      </dgm:prSet>
      <dgm:spPr/>
    </dgm:pt>
    <dgm:pt modelId="{07CED003-1EB4-4815-87C8-901286985372}" type="pres">
      <dgm:prSet presAssocID="{4C4E82C3-3095-4C14-860C-AE6491480CAB}" presName="sibTrans" presStyleCnt="0"/>
      <dgm:spPr/>
    </dgm:pt>
    <dgm:pt modelId="{548ABCD1-5588-4910-9333-A7BA8C24CB51}" type="pres">
      <dgm:prSet presAssocID="{D2386157-7440-4E2A-BA8B-9E149AA3DD15}" presName="node" presStyleLbl="node1" presStyleIdx="5" presStyleCnt="6">
        <dgm:presLayoutVars>
          <dgm:bulletEnabled val="1"/>
        </dgm:presLayoutVars>
      </dgm:prSet>
      <dgm:spPr/>
    </dgm:pt>
  </dgm:ptLst>
  <dgm:cxnLst>
    <dgm:cxn modelId="{522A4044-4F87-4330-A22D-494D08D5A174}" type="presOf" srcId="{9708B12B-AB94-45B5-858B-D4FA658B1DF8}" destId="{37FF5265-FEA3-44DB-824A-8599FFE3B426}" srcOrd="0" destOrd="0" presId="urn:microsoft.com/office/officeart/2005/8/layout/default"/>
    <dgm:cxn modelId="{9487CB46-B816-4CD3-A359-4CF198AB5EB0}" type="presOf" srcId="{9148EDF4-BA17-480B-A73C-3581AE79BF88}" destId="{F2D07F26-9CF2-463C-BC98-C6F2E60575D8}" srcOrd="0" destOrd="0" presId="urn:microsoft.com/office/officeart/2005/8/layout/default"/>
    <dgm:cxn modelId="{639F4C80-8599-4B20-98E1-098AA1EF8702}" type="presOf" srcId="{655C3B07-D849-4B97-BE6A-9C362533BA07}" destId="{843DF16B-2635-42E3-B817-2F3C8559C226}" srcOrd="0" destOrd="0" presId="urn:microsoft.com/office/officeart/2005/8/layout/default"/>
    <dgm:cxn modelId="{73403388-6F6E-4032-A9CB-C51F8FABDF0D}" srcId="{333AC1B3-5712-4261-AF94-F30005379B8D}" destId="{9708B12B-AB94-45B5-858B-D4FA658B1DF8}" srcOrd="0" destOrd="0" parTransId="{8E06D425-9D45-411C-8ED4-D04CBD3CBFFF}" sibTransId="{9491914B-42AC-490A-A2B0-FEBD67E10A28}"/>
    <dgm:cxn modelId="{F02CBC89-57BB-4683-8009-1E381362F5FA}" srcId="{333AC1B3-5712-4261-AF94-F30005379B8D}" destId="{22D93186-B1E3-4A5C-B031-C99E90C38686}" srcOrd="2" destOrd="0" parTransId="{A574ABBF-72C3-4C37-A6DB-D517516B0F4D}" sibTransId="{9BC82B7F-DF62-4E90-8C4A-59F9FCEADB23}"/>
    <dgm:cxn modelId="{DE23A7A9-DA92-433E-8524-980AA8115C1E}" srcId="{333AC1B3-5712-4261-AF94-F30005379B8D}" destId="{7C2D346C-5019-4820-9A76-7FD6E5F3EB08}" srcOrd="3" destOrd="0" parTransId="{421590F4-4F61-4761-BBBB-A460768C7757}" sibTransId="{32A1D382-19DF-43D4-A3DC-B9BE5E6FCD55}"/>
    <dgm:cxn modelId="{F7FDA9C2-DE2D-4B99-B513-FAA83B4DC17F}" type="presOf" srcId="{22D93186-B1E3-4A5C-B031-C99E90C38686}" destId="{7A5C6646-F450-450D-A5D1-DEB1199F3716}" srcOrd="0" destOrd="0" presId="urn:microsoft.com/office/officeart/2005/8/layout/default"/>
    <dgm:cxn modelId="{6E8FD8C3-4F37-4E23-A290-94E8815F8549}" srcId="{333AC1B3-5712-4261-AF94-F30005379B8D}" destId="{655C3B07-D849-4B97-BE6A-9C362533BA07}" srcOrd="4" destOrd="0" parTransId="{13982B98-031F-4102-A988-873CF43883A2}" sibTransId="{4C4E82C3-3095-4C14-860C-AE6491480CAB}"/>
    <dgm:cxn modelId="{4A3161D1-247F-4AE4-8A5B-4C81D8C13185}" type="presOf" srcId="{333AC1B3-5712-4261-AF94-F30005379B8D}" destId="{24C78267-2EAA-4D1C-A1AF-A0CC75F0F7E0}" srcOrd="0" destOrd="0" presId="urn:microsoft.com/office/officeart/2005/8/layout/default"/>
    <dgm:cxn modelId="{D08C2EE5-6B10-4BAF-B8E2-64000971810A}" srcId="{333AC1B3-5712-4261-AF94-F30005379B8D}" destId="{D2386157-7440-4E2A-BA8B-9E149AA3DD15}" srcOrd="5" destOrd="0" parTransId="{66CFE335-86C3-4B0F-9291-9B89AE8B1DB1}" sibTransId="{A58A40E5-E40D-4957-AD7C-ACF7CF91D21E}"/>
    <dgm:cxn modelId="{0BB229EB-A272-412E-BB45-650501859155}" type="presOf" srcId="{7C2D346C-5019-4820-9A76-7FD6E5F3EB08}" destId="{D964EAE0-C751-433E-BA79-8B5425F5CB46}" srcOrd="0" destOrd="0" presId="urn:microsoft.com/office/officeart/2005/8/layout/default"/>
    <dgm:cxn modelId="{BFE875F6-88DA-499B-896A-44E8F466A2E1}" srcId="{333AC1B3-5712-4261-AF94-F30005379B8D}" destId="{9148EDF4-BA17-480B-A73C-3581AE79BF88}" srcOrd="1" destOrd="0" parTransId="{87CB8109-19BF-4E81-BBFF-F883CB79154D}" sibTransId="{54B832D4-BDCF-4B7E-A0D7-D417E67C2FD2}"/>
    <dgm:cxn modelId="{DBEBABFF-4BC4-4D85-BB1F-FE7CEF8AD14B}" type="presOf" srcId="{D2386157-7440-4E2A-BA8B-9E149AA3DD15}" destId="{548ABCD1-5588-4910-9333-A7BA8C24CB51}" srcOrd="0" destOrd="0" presId="urn:microsoft.com/office/officeart/2005/8/layout/default"/>
    <dgm:cxn modelId="{A688D811-492B-405C-842C-9FAF22E83E74}" type="presParOf" srcId="{24C78267-2EAA-4D1C-A1AF-A0CC75F0F7E0}" destId="{37FF5265-FEA3-44DB-824A-8599FFE3B426}" srcOrd="0" destOrd="0" presId="urn:microsoft.com/office/officeart/2005/8/layout/default"/>
    <dgm:cxn modelId="{1A1C8267-4CFB-4F0C-AB43-05C617651B71}" type="presParOf" srcId="{24C78267-2EAA-4D1C-A1AF-A0CC75F0F7E0}" destId="{98E4BE92-AEA1-4A7A-B751-B6961201D88A}" srcOrd="1" destOrd="0" presId="urn:microsoft.com/office/officeart/2005/8/layout/default"/>
    <dgm:cxn modelId="{F404A965-CE88-4B70-A8C8-35922EC3D394}" type="presParOf" srcId="{24C78267-2EAA-4D1C-A1AF-A0CC75F0F7E0}" destId="{F2D07F26-9CF2-463C-BC98-C6F2E60575D8}" srcOrd="2" destOrd="0" presId="urn:microsoft.com/office/officeart/2005/8/layout/default"/>
    <dgm:cxn modelId="{45599B6E-2E5E-472A-BA0A-3CCE24D6CA60}" type="presParOf" srcId="{24C78267-2EAA-4D1C-A1AF-A0CC75F0F7E0}" destId="{4A0F52E3-466C-4399-B3FD-7D03A119B6B7}" srcOrd="3" destOrd="0" presId="urn:microsoft.com/office/officeart/2005/8/layout/default"/>
    <dgm:cxn modelId="{4E8839C0-9494-4BAD-B2E9-FB8E8A1D5E89}" type="presParOf" srcId="{24C78267-2EAA-4D1C-A1AF-A0CC75F0F7E0}" destId="{7A5C6646-F450-450D-A5D1-DEB1199F3716}" srcOrd="4" destOrd="0" presId="urn:microsoft.com/office/officeart/2005/8/layout/default"/>
    <dgm:cxn modelId="{FBAF5663-E3E8-4870-8E68-F0BF32583172}" type="presParOf" srcId="{24C78267-2EAA-4D1C-A1AF-A0CC75F0F7E0}" destId="{C7E0A896-A0C4-4D23-8C9C-E67C6026AACE}" srcOrd="5" destOrd="0" presId="urn:microsoft.com/office/officeart/2005/8/layout/default"/>
    <dgm:cxn modelId="{32594F78-A9DA-4C73-8351-A6D458A85D7C}" type="presParOf" srcId="{24C78267-2EAA-4D1C-A1AF-A0CC75F0F7E0}" destId="{D964EAE0-C751-433E-BA79-8B5425F5CB46}" srcOrd="6" destOrd="0" presId="urn:microsoft.com/office/officeart/2005/8/layout/default"/>
    <dgm:cxn modelId="{3D6648B9-E7B7-4A2A-AB53-06509A4F3D0B}" type="presParOf" srcId="{24C78267-2EAA-4D1C-A1AF-A0CC75F0F7E0}" destId="{C6C036E6-19A6-47E1-AD25-45EEFAC37460}" srcOrd="7" destOrd="0" presId="urn:microsoft.com/office/officeart/2005/8/layout/default"/>
    <dgm:cxn modelId="{AF292B96-DC29-4061-B8D6-C6B57DB3FE56}" type="presParOf" srcId="{24C78267-2EAA-4D1C-A1AF-A0CC75F0F7E0}" destId="{843DF16B-2635-42E3-B817-2F3C8559C226}" srcOrd="8" destOrd="0" presId="urn:microsoft.com/office/officeart/2005/8/layout/default"/>
    <dgm:cxn modelId="{98365405-C47C-416C-AD94-D242337F875A}" type="presParOf" srcId="{24C78267-2EAA-4D1C-A1AF-A0CC75F0F7E0}" destId="{07CED003-1EB4-4815-87C8-901286985372}" srcOrd="9" destOrd="0" presId="urn:microsoft.com/office/officeart/2005/8/layout/default"/>
    <dgm:cxn modelId="{C100D13E-9E64-4ED9-9449-52E0BC53464E}" type="presParOf" srcId="{24C78267-2EAA-4D1C-A1AF-A0CC75F0F7E0}" destId="{548ABCD1-5588-4910-9333-A7BA8C24CB5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C9FCB-7798-4A6A-B0AC-7183320D7373}">
      <dsp:nvSpPr>
        <dsp:cNvPr id="0" name=""/>
        <dsp:cNvSpPr/>
      </dsp:nvSpPr>
      <dsp:spPr>
        <a:xfrm>
          <a:off x="461017" y="2319"/>
          <a:ext cx="4834283" cy="29005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61017" y="2319"/>
        <a:ext cx="4834283" cy="2900570"/>
      </dsp:txXfrm>
    </dsp:sp>
    <dsp:sp modelId="{FC65EDA3-8E79-4AC7-8FC4-D4171BF6D40F}">
      <dsp:nvSpPr>
        <dsp:cNvPr id="0" name=""/>
        <dsp:cNvSpPr/>
      </dsp:nvSpPr>
      <dsp:spPr>
        <a:xfrm>
          <a:off x="5778729" y="2319"/>
          <a:ext cx="4834283" cy="2900570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778729" y="2319"/>
        <a:ext cx="4834283" cy="2900570"/>
      </dsp:txXfrm>
    </dsp:sp>
    <dsp:sp modelId="{411B399D-B1BF-4842-89E0-CCE692C99C94}">
      <dsp:nvSpPr>
        <dsp:cNvPr id="0" name=""/>
        <dsp:cNvSpPr/>
      </dsp:nvSpPr>
      <dsp:spPr>
        <a:xfrm>
          <a:off x="11096441" y="2319"/>
          <a:ext cx="4834283" cy="290057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1096441" y="2319"/>
        <a:ext cx="4834283" cy="2900570"/>
      </dsp:txXfrm>
    </dsp:sp>
    <dsp:sp modelId="{B77B1625-9132-494E-9D4F-6DD50746DEDC}">
      <dsp:nvSpPr>
        <dsp:cNvPr id="0" name=""/>
        <dsp:cNvSpPr/>
      </dsp:nvSpPr>
      <dsp:spPr>
        <a:xfrm>
          <a:off x="3119873" y="3386318"/>
          <a:ext cx="4834283" cy="2900570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119873" y="3386318"/>
        <a:ext cx="4834283" cy="2900570"/>
      </dsp:txXfrm>
    </dsp:sp>
    <dsp:sp modelId="{EF3E3504-5DBB-46AE-9C95-556F596294B4}">
      <dsp:nvSpPr>
        <dsp:cNvPr id="0" name=""/>
        <dsp:cNvSpPr/>
      </dsp:nvSpPr>
      <dsp:spPr>
        <a:xfrm>
          <a:off x="8437585" y="3386318"/>
          <a:ext cx="4834283" cy="290057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8437585" y="3386318"/>
        <a:ext cx="4834283" cy="2900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F5265-FEA3-44DB-824A-8599FFE3B426}">
      <dsp:nvSpPr>
        <dsp:cNvPr id="0" name=""/>
        <dsp:cNvSpPr/>
      </dsp:nvSpPr>
      <dsp:spPr>
        <a:xfrm>
          <a:off x="461017" y="2319"/>
          <a:ext cx="4834283" cy="29005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Loans $628.240M</a:t>
          </a:r>
        </a:p>
      </dsp:txBody>
      <dsp:txXfrm>
        <a:off x="461017" y="2319"/>
        <a:ext cx="4834283" cy="2900570"/>
      </dsp:txXfrm>
    </dsp:sp>
    <dsp:sp modelId="{F2D07F26-9CF2-463C-BC98-C6F2E60575D8}">
      <dsp:nvSpPr>
        <dsp:cNvPr id="0" name=""/>
        <dsp:cNvSpPr/>
      </dsp:nvSpPr>
      <dsp:spPr>
        <a:xfrm>
          <a:off x="5778729" y="2319"/>
          <a:ext cx="4834283" cy="2900570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Total Assets $781.093M</a:t>
          </a:r>
        </a:p>
      </dsp:txBody>
      <dsp:txXfrm>
        <a:off x="5778729" y="2319"/>
        <a:ext cx="4834283" cy="2900570"/>
      </dsp:txXfrm>
    </dsp:sp>
    <dsp:sp modelId="{7A5C6646-F450-450D-A5D1-DEB1199F3716}">
      <dsp:nvSpPr>
        <dsp:cNvPr id="0" name=""/>
        <dsp:cNvSpPr/>
      </dsp:nvSpPr>
      <dsp:spPr>
        <a:xfrm>
          <a:off x="11096441" y="2319"/>
          <a:ext cx="4834283" cy="2900570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Total Deposits $671.270M</a:t>
          </a:r>
        </a:p>
      </dsp:txBody>
      <dsp:txXfrm>
        <a:off x="11096441" y="2319"/>
        <a:ext cx="4834283" cy="2900570"/>
      </dsp:txXfrm>
    </dsp:sp>
    <dsp:sp modelId="{D964EAE0-C751-433E-BA79-8B5425F5CB46}">
      <dsp:nvSpPr>
        <dsp:cNvPr id="0" name=""/>
        <dsp:cNvSpPr/>
      </dsp:nvSpPr>
      <dsp:spPr>
        <a:xfrm>
          <a:off x="461017" y="3386318"/>
          <a:ext cx="4834283" cy="2900570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ROA .24%</a:t>
          </a:r>
        </a:p>
      </dsp:txBody>
      <dsp:txXfrm>
        <a:off x="461017" y="3386318"/>
        <a:ext cx="4834283" cy="2900570"/>
      </dsp:txXfrm>
    </dsp:sp>
    <dsp:sp modelId="{843DF16B-2635-42E3-B817-2F3C8559C226}">
      <dsp:nvSpPr>
        <dsp:cNvPr id="0" name=""/>
        <dsp:cNvSpPr/>
      </dsp:nvSpPr>
      <dsp:spPr>
        <a:xfrm>
          <a:off x="5778729" y="3386318"/>
          <a:ext cx="4834283" cy="2900570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ROE 3.85%</a:t>
          </a:r>
        </a:p>
      </dsp:txBody>
      <dsp:txXfrm>
        <a:off x="5778729" y="3386318"/>
        <a:ext cx="4834283" cy="2900570"/>
      </dsp:txXfrm>
    </dsp:sp>
    <dsp:sp modelId="{548ABCD1-5588-4910-9333-A7BA8C24CB51}">
      <dsp:nvSpPr>
        <dsp:cNvPr id="0" name=""/>
        <dsp:cNvSpPr/>
      </dsp:nvSpPr>
      <dsp:spPr>
        <a:xfrm>
          <a:off x="11096441" y="3386318"/>
          <a:ext cx="4834283" cy="290057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/>
            <a:t>Stock Price $17.72</a:t>
          </a:r>
        </a:p>
      </dsp:txBody>
      <dsp:txXfrm>
        <a:off x="11096441" y="3386318"/>
        <a:ext cx="4834283" cy="2900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A logo of a bank&#10;&#10;AI-generated content may be incorrect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5"/>
          <a:stretch/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0"/>
            <a:ext cx="18287997" cy="2363932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5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8"/>
          <p:cNvSpPr txBox="1"/>
          <p:nvPr/>
        </p:nvSpPr>
        <p:spPr>
          <a:xfrm>
            <a:off x="2057395" y="523297"/>
            <a:ext cx="15066035" cy="131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224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Executive Team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E152FD-D7AB-37EA-4E9F-3C4FD2568A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2472281"/>
              </p:ext>
            </p:extLst>
          </p:nvPr>
        </p:nvGraphicFramePr>
        <p:xfrm>
          <a:off x="966084" y="3168868"/>
          <a:ext cx="16391743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0"/>
            <a:ext cx="18287997" cy="2363932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5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2057395" y="523297"/>
            <a:ext cx="15066035" cy="131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Where We Started</a:t>
            </a:r>
          </a:p>
        </p:txBody>
      </p:sp>
      <p:graphicFrame>
        <p:nvGraphicFramePr>
          <p:cNvPr id="22" name="TextBox 19">
            <a:extLst>
              <a:ext uri="{FF2B5EF4-FFF2-40B4-BE49-F238E27FC236}">
                <a16:creationId xmlns:a16="http://schemas.microsoft.com/office/drawing/2014/main" id="{856C30E6-DBD4-FDFD-BF72-1865B9D22B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0860727"/>
              </p:ext>
            </p:extLst>
          </p:nvPr>
        </p:nvGraphicFramePr>
        <p:xfrm>
          <a:off x="966084" y="3168868"/>
          <a:ext cx="16391743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wall painted with an arrow and a dartboard">
            <a:extLst>
              <a:ext uri="{FF2B5EF4-FFF2-40B4-BE49-F238E27FC236}">
                <a16:creationId xmlns:a16="http://schemas.microsoft.com/office/drawing/2014/main" id="{AFCB6192-FB17-E514-0A72-218E72B98A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40" t="7227" r="-1" b="1863"/>
          <a:stretch/>
        </p:blipFill>
        <p:spPr>
          <a:xfrm>
            <a:off x="5285232" y="10"/>
            <a:ext cx="13002768" cy="10286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34901" cy="10287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070C7D-E3EB-C374-8E6C-3A5918D0D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71" y="1683544"/>
            <a:ext cx="6035040" cy="48062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7200" b="1"/>
              <a:t>Our Goal: Profitability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39882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3" y="6820380"/>
            <a:ext cx="596646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8287542" cy="10278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" y="0"/>
            <a:ext cx="18287543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885993" y="6401748"/>
            <a:ext cx="7208994" cy="1945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Strategic Growth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886449" y="5143498"/>
            <a:ext cx="7208536" cy="1258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000" kern="1200" spc="104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LOAN &amp; DEPOSIT GROWTH OVER THE LAST 2 YEARS.</a:t>
            </a:r>
          </a:p>
        </p:txBody>
      </p:sp>
      <p:pic>
        <p:nvPicPr>
          <p:cNvPr id="21" name="Graphic 20" descr="Upward trend">
            <a:extLst>
              <a:ext uri="{FF2B5EF4-FFF2-40B4-BE49-F238E27FC236}">
                <a16:creationId xmlns:a16="http://schemas.microsoft.com/office/drawing/2014/main" id="{4D5C64FF-F892-258A-27E3-CF7782B24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0705" y="2722979"/>
            <a:ext cx="6212640" cy="621264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379" y="-8965"/>
            <a:ext cx="9358011" cy="10295969"/>
            <a:chOff x="305" y="-5977"/>
            <a:chExt cx="6238675" cy="686397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88B65-548C-0452-CF6C-61871A0E1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1710FE4-4C0F-276D-CBE4-0DAB1E62D8B1}"/>
              </a:ext>
            </a:extLst>
          </p:cNvPr>
          <p:cNvSpPr/>
          <p:nvPr/>
        </p:nvSpPr>
        <p:spPr>
          <a:xfrm>
            <a:off x="11585526" y="2031839"/>
            <a:ext cx="3235746" cy="31116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428541-961A-F001-90F5-BE94A0A4B326}"/>
              </a:ext>
            </a:extLst>
          </p:cNvPr>
          <p:cNvSpPr/>
          <p:nvPr/>
        </p:nvSpPr>
        <p:spPr>
          <a:xfrm>
            <a:off x="579666" y="2385333"/>
            <a:ext cx="2925534" cy="26057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9F1B2-33F2-E3F9-80DB-6635B7E11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5543" y="3229089"/>
            <a:ext cx="4040188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$64.843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C989C42-7347-1F1E-A8D9-D64E2EB77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75897"/>
            <a:ext cx="10287002" cy="1164998"/>
          </a:xfrm>
        </p:spPr>
        <p:txBody>
          <a:bodyPr>
            <a:noAutofit/>
          </a:bodyPr>
          <a:lstStyle/>
          <a:p>
            <a:r>
              <a:rPr lang="en-US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SECURITIES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D93DD3-2939-F23B-8CC1-FF674D17DED7}"/>
              </a:ext>
            </a:extLst>
          </p:cNvPr>
          <p:cNvSpPr txBox="1">
            <a:spLocks/>
          </p:cNvSpPr>
          <p:nvPr/>
        </p:nvSpPr>
        <p:spPr>
          <a:xfrm>
            <a:off x="11590969" y="3015454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/>
              <a:t>$104.469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F37128-6222-7F21-BA45-696314791551}"/>
              </a:ext>
            </a:extLst>
          </p:cNvPr>
          <p:cNvCxnSpPr/>
          <p:nvPr/>
        </p:nvCxnSpPr>
        <p:spPr>
          <a:xfrm>
            <a:off x="1371600" y="1694315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itle 4">
            <a:extLst>
              <a:ext uri="{FF2B5EF4-FFF2-40B4-BE49-F238E27FC236}">
                <a16:creationId xmlns:a16="http://schemas.microsoft.com/office/drawing/2014/main" id="{C8961A05-8D4E-E850-C7B7-BC34E2C10608}"/>
              </a:ext>
            </a:extLst>
          </p:cNvPr>
          <p:cNvSpPr txBox="1">
            <a:spLocks/>
          </p:cNvSpPr>
          <p:nvPr/>
        </p:nvSpPr>
        <p:spPr>
          <a:xfrm>
            <a:off x="805543" y="5548825"/>
            <a:ext cx="10287002" cy="1164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DEPOSITS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114EC4-E155-61C1-0716-8EEAC3E0F066}"/>
              </a:ext>
            </a:extLst>
          </p:cNvPr>
          <p:cNvCxnSpPr/>
          <p:nvPr/>
        </p:nvCxnSpPr>
        <p:spPr>
          <a:xfrm>
            <a:off x="1562101" y="6713869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608377F-5117-1BC5-FA16-EADE69E6B259}"/>
              </a:ext>
            </a:extLst>
          </p:cNvPr>
          <p:cNvSpPr/>
          <p:nvPr/>
        </p:nvSpPr>
        <p:spPr>
          <a:xfrm>
            <a:off x="579666" y="7310834"/>
            <a:ext cx="2925534" cy="26057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FF19201-371A-E571-9A9E-C64D368CC7F5}"/>
              </a:ext>
            </a:extLst>
          </p:cNvPr>
          <p:cNvSpPr/>
          <p:nvPr/>
        </p:nvSpPr>
        <p:spPr>
          <a:xfrm>
            <a:off x="11585526" y="6880733"/>
            <a:ext cx="3235746" cy="31116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DBADE4-C75B-C16A-0231-7E356A3EC192}"/>
              </a:ext>
            </a:extLst>
          </p:cNvPr>
          <p:cNvSpPr txBox="1">
            <a:spLocks/>
          </p:cNvSpPr>
          <p:nvPr/>
        </p:nvSpPr>
        <p:spPr>
          <a:xfrm>
            <a:off x="650051" y="8071412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5400" dirty="0"/>
              <a:t>$671.270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2218D9D-BE43-8455-ACB6-E3A4E55A6B6E}"/>
              </a:ext>
            </a:extLst>
          </p:cNvPr>
          <p:cNvSpPr txBox="1">
            <a:spLocks/>
          </p:cNvSpPr>
          <p:nvPr/>
        </p:nvSpPr>
        <p:spPr>
          <a:xfrm>
            <a:off x="11665952" y="7940955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/>
              <a:t>$832.731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9E99400-65E9-403C-574B-BA7004ABA9EC}"/>
              </a:ext>
            </a:extLst>
          </p:cNvPr>
          <p:cNvSpPr/>
          <p:nvPr/>
        </p:nvSpPr>
        <p:spPr>
          <a:xfrm>
            <a:off x="5730599" y="3347311"/>
            <a:ext cx="3581400" cy="8381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9F35B70-47FB-ACE2-49E0-09E060803AA1}"/>
              </a:ext>
            </a:extLst>
          </p:cNvPr>
          <p:cNvSpPr/>
          <p:nvPr/>
        </p:nvSpPr>
        <p:spPr>
          <a:xfrm>
            <a:off x="5573486" y="8173587"/>
            <a:ext cx="3581400" cy="8381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89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ED4AB-3950-A977-1F94-566EF3C50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F155490-9D29-B42D-79DA-3118F228F5A1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DEPOSIT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7AD5825-C023-4FD2-8388-A0CB39B7F1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432757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5469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7D9FBF-7EF5-67E0-EC78-CBAE78B0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BD7F6AA-9389-9D4B-026D-61C28BDE40A7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DEPOSIT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GROWTH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74CA60-CEFF-9651-D8D0-E0099A81B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3642" y="808052"/>
            <a:ext cx="10838622" cy="867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832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LOAN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3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GROWTH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2BC2A52-0C8B-4D52-AA62-EA18844811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197364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2A6BD6-6F0A-8BF8-BD22-9F1DF3976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BB37655-20FD-1655-2E83-9CAC5EF21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8287542" cy="10278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B90C58A-52BE-B6FB-DDE8-41D878CE6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" y="0"/>
            <a:ext cx="18287543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05104D3-9439-F5E7-F491-EFB13696C88C}"/>
              </a:ext>
            </a:extLst>
          </p:cNvPr>
          <p:cNvSpPr txBox="1"/>
          <p:nvPr/>
        </p:nvSpPr>
        <p:spPr>
          <a:xfrm>
            <a:off x="9861880" y="4858223"/>
            <a:ext cx="8097208" cy="19421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SUSTAINABLE GROWTH AND  PROFIT PERFORMANCE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1" name="Graphic 20" descr="Upward trend">
            <a:extLst>
              <a:ext uri="{FF2B5EF4-FFF2-40B4-BE49-F238E27FC236}">
                <a16:creationId xmlns:a16="http://schemas.microsoft.com/office/drawing/2014/main" id="{6B7FE63F-1CF1-0FBC-22B5-CD0B5ECFD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0705" y="2722979"/>
            <a:ext cx="6212640" cy="621264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B8E74DD-4703-F1A8-5D28-573F8D0CD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379" y="-8965"/>
            <a:ext cx="9358011" cy="10295969"/>
            <a:chOff x="305" y="-5977"/>
            <a:chExt cx="6238675" cy="686397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FD2394-8223-586B-5323-ECD213F5D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0333063-53FB-5219-AC3F-203AAE7179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CDCF59F-3B72-F55B-1AF6-FA50838D6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90332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19ADA4-0823-1D15-0F44-BAA4EA595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B8C3576-4B0B-979B-9318-AA980AB08FC0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RETURN ON ASSETS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BE2147E-6630-4E7A-AF62-304372B59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118535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1167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B0AB8-8122-3A04-EC6E-CD096264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11551D6-B745-AF1C-D9FE-0BF14D7B8E55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RETURN ON EQUITY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3433DA1-C7A7-40AD-9D30-49B42BD84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013378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335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8E485-CE16-BE96-ADD4-A749FAD0D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ED38B20-84AE-7B9E-EF44-EFD4B3A7B7FD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INTEREST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MARGIN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E051FF6-0797-44C6-A7DC-9CBE15961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520071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9510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0394D2-5C5A-225C-BF6C-19942BDC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7743" y="3990710"/>
            <a:ext cx="6533391" cy="6057905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71323" y="2457128"/>
            <a:ext cx="10286358" cy="5372102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93AAD96-5CD1-2BD3-7605-4FFF12EE6639}"/>
              </a:ext>
            </a:extLst>
          </p:cNvPr>
          <p:cNvSpPr txBox="1"/>
          <p:nvPr/>
        </p:nvSpPr>
        <p:spPr>
          <a:xfrm>
            <a:off x="990061" y="4150659"/>
            <a:ext cx="4321242" cy="4607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STOCK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PRICE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COMPARISON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F536CE6-B544-4C49-B75B-EE6AB2B65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4883424"/>
              </p:ext>
            </p:extLst>
          </p:nvPr>
        </p:nvGraphicFramePr>
        <p:xfrm>
          <a:off x="6753642" y="700812"/>
          <a:ext cx="10838622" cy="888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242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6178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9F9C89C-A07F-8B7A-C773-73946CAC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423" y="5248614"/>
            <a:ext cx="9080337" cy="363716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Amasis MT Pro Black" panose="02040A04050005020304" pitchFamily="18" charset="0"/>
              </a:rPr>
              <a:t>Dec. 31, 2029 vs. Dec. 31, 2031</a:t>
            </a:r>
            <a:br>
              <a:rPr lang="en-US">
                <a:solidFill>
                  <a:srgbClr val="FFFFFF"/>
                </a:solidFill>
                <a:latin typeface="League Spartan"/>
              </a:rPr>
            </a:br>
            <a:br>
              <a:rPr lang="en-US">
                <a:solidFill>
                  <a:srgbClr val="FFFFFF"/>
                </a:solidFill>
                <a:latin typeface="League Spartan"/>
              </a:rPr>
            </a:br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4298" y="822"/>
            <a:ext cx="6524628" cy="4714333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80638" y="2132034"/>
            <a:ext cx="6807362" cy="8154966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9092" y="0"/>
            <a:ext cx="6035040" cy="447036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Content Placeholder 18">
            <a:extLst>
              <a:ext uri="{FF2B5EF4-FFF2-40B4-BE49-F238E27FC236}">
                <a16:creationId xmlns:a16="http://schemas.microsoft.com/office/drawing/2014/main" id="{5BAFEAF5-472D-1338-BCAB-FB1FC19CC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22741" y="534280"/>
            <a:ext cx="4317614" cy="268842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Loans : $628.240M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Total Assets: $781.093M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Total Deposits: $671.270M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ROA: .24%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ROE: 3.85%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Stock Price: $17.72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Credit Rating: B</a:t>
            </a:r>
          </a:p>
          <a:p>
            <a:pPr marL="0" indent="0">
              <a:lnSpc>
                <a:spcPct val="90000"/>
              </a:lnSpc>
              <a:buNone/>
            </a:pPr>
            <a:endParaRPr lang="en-US" sz="21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25345" y="2376741"/>
            <a:ext cx="6562658" cy="7910260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D1C7D57E-BD68-DE2E-E688-78CABC8DE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79208" y="4715157"/>
            <a:ext cx="5211932" cy="417061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000" dirty="0"/>
              <a:t>Loans: $720.687M</a:t>
            </a:r>
          </a:p>
          <a:p>
            <a:pPr marL="0" indent="0">
              <a:buNone/>
            </a:pPr>
            <a:r>
              <a:rPr lang="en-US" sz="3000" dirty="0"/>
              <a:t>Total Assets: $939.732M</a:t>
            </a:r>
          </a:p>
          <a:p>
            <a:pPr marL="0" indent="0">
              <a:buNone/>
            </a:pPr>
            <a:r>
              <a:rPr lang="en-US" sz="3000" dirty="0"/>
              <a:t>Total Deposits:$832.731M</a:t>
            </a:r>
          </a:p>
          <a:p>
            <a:pPr marL="0" indent="0">
              <a:buNone/>
            </a:pPr>
            <a:r>
              <a:rPr lang="en-US" sz="3000" dirty="0"/>
              <a:t>ROA: 1.82%</a:t>
            </a:r>
          </a:p>
          <a:p>
            <a:pPr marL="0" indent="0">
              <a:buNone/>
            </a:pPr>
            <a:r>
              <a:rPr lang="en-US" sz="3000" dirty="0"/>
              <a:t>ROE: 27%</a:t>
            </a:r>
          </a:p>
          <a:p>
            <a:pPr marL="0" indent="0">
              <a:buNone/>
            </a:pPr>
            <a:r>
              <a:rPr lang="en-US" sz="3000" dirty="0"/>
              <a:t>Stock Price: $44.93</a:t>
            </a:r>
          </a:p>
          <a:p>
            <a:pPr marL="0" indent="0">
              <a:buNone/>
            </a:pPr>
            <a:r>
              <a:rPr lang="en-US" sz="3000" dirty="0"/>
              <a:t>Credit Rating: AA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3384</TotalTime>
  <Words>184</Words>
  <Application>Microsoft Office PowerPoint</Application>
  <PresentationFormat>Custom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Amasis MT Pro Black</vt:lpstr>
      <vt:lpstr>League Spartan</vt:lpstr>
      <vt:lpstr>ADLaM Display</vt:lpstr>
      <vt:lpstr>Arial</vt:lpstr>
      <vt:lpstr>Office Theme</vt:lpstr>
      <vt:lpstr>PowerPoint Presentation</vt:lpstr>
      <vt:lpstr>PowerPoint Presentation</vt:lpstr>
      <vt:lpstr>PowerPoint Presentation</vt:lpstr>
      <vt:lpstr>Our Goal: Profitability</vt:lpstr>
      <vt:lpstr>PowerPoint Presentation</vt:lpstr>
      <vt:lpstr>SECURITIES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Dec. 31, 2029 vs. Dec. 31, 2031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Everest Community Bank</dc:title>
  <dc:creator>Mindy Ogle</dc:creator>
  <cp:lastModifiedBy>Ronald Best</cp:lastModifiedBy>
  <cp:revision>23</cp:revision>
  <dcterms:created xsi:type="dcterms:W3CDTF">2006-08-16T00:00:00Z</dcterms:created>
  <dcterms:modified xsi:type="dcterms:W3CDTF">2026-04-06T17:33:37Z</dcterms:modified>
  <dc:identifier>DAFhxbMOo-c</dc:identifier>
</cp:coreProperties>
</file>