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6" r:id="rId3"/>
    <p:sldId id="269" r:id="rId4"/>
    <p:sldId id="257" r:id="rId5"/>
    <p:sldId id="261" r:id="rId6"/>
    <p:sldId id="265" r:id="rId7"/>
    <p:sldId id="275" r:id="rId8"/>
    <p:sldId id="262" r:id="rId9"/>
    <p:sldId id="273" r:id="rId10"/>
    <p:sldId id="274" r:id="rId11"/>
    <p:sldId id="263" r:id="rId12"/>
    <p:sldId id="277" r:id="rId13"/>
    <p:sldId id="276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1955" autoAdjust="0"/>
    <p:restoredTop sz="94660"/>
  </p:normalViewPr>
  <p:slideViewPr>
    <p:cSldViewPr snapToGrid="0">
      <p:cViewPr varScale="1">
        <p:scale>
          <a:sx n="70" d="100"/>
          <a:sy n="70" d="100"/>
        </p:scale>
        <p:origin x="850" y="2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3A84491-59FC-40BF-B40F-C32F6B0AF85B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41C3C3-10BA-491B-BCF7-916ADA655A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3867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Donna - Good morning and thank you for being here.  Our team will present information relative to the changes for </a:t>
            </a:r>
            <a:r>
              <a:rPr lang="en-US" sz="1400" dirty="0" err="1"/>
              <a:t>ReliaBank</a:t>
            </a:r>
            <a:r>
              <a:rPr lang="en-US" sz="1400" dirty="0"/>
              <a:t> over an 8-quarter period.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612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dirty="0"/>
              <a:t>Donna - Our presentation will include information about our mission.  We’ll introduce you to our team, share the findings, our strategy for improvement and our outlook for the future.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1328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400" baseline="0" dirty="0"/>
              <a:t>Donna - Let me introduce our executive team.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987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Ashton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76964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Ashton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17501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10051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Jacob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24633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23570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69245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Jesse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21136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Cody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441C3C3-10BA-491B-BCF7-916ADA655A80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03100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735BB-62EF-25B9-0145-B6D673082B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3B1F3D-AF0E-7A0E-4AB9-2755A63EE9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059E2E-0DED-2C51-266F-6541735554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237ADC-4AE1-B221-2A21-DBA05DEB7A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61AAA-1DE0-EBAC-F5C4-7C21B785D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2745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8D592-47A7-5539-91BF-5C6E65C8F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5FE935-F90B-7524-70C7-29A0B80F9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805C26-8A1D-B548-6B09-7D2B4EC52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9EB4E6-9600-893C-80A3-970325E08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23DEEF-AD4D-9485-2847-4E7C80CCE4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408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7A3B8D-3B96-F01F-99E2-1CC7609286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2F42F0-C593-7E92-5241-BBD29708FD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10D2D9-E514-C0F9-EE05-7F88EAE120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0B442-C6A7-CF09-AF40-72D6C87093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6D176E-B6F3-CE8E-C02B-A337A2526E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079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797B0-2B5C-A99B-E358-D841AAF5E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E92E85-8A75-F9B9-9157-402FCF2EE2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6D51B2C-DBE6-D518-AC19-88EF559B70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FCF9D3-D7AE-1CA1-5562-4146EDB7EC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984738-74F4-DFAC-E8B9-A759F5618D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3F091C8-06D9-1BB3-F2A8-8CA1BEEB9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7906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988E86-19C7-0CEC-702F-FFF0D7B6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D79BCC-4E9B-800D-C6DB-88C42B6558F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69D2EF-2ED2-019C-522A-B96CB87351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7077161-79AA-280E-73CE-1D434A5582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5D3E037-16C6-8EF2-0250-B6B298A73B4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CD42DF-100C-2005-26A5-4ED8F0022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BA6B64E-E851-AE21-D9CB-24872FE2E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1081119-E3C8-9690-73F7-A94447B53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3690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94C02A-6EEB-94EB-8204-CB498DE5C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3CE65C6-6DBA-3241-09ED-76E5696887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4C3D93F-3826-45A9-DA24-E07E26CBB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816B227-B11B-03E2-1C7D-7D6E3EE5F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83398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D8E99E-B312-E538-7406-979DAE2F76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3AAF653-30E5-0D5B-420A-A1E070903E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C0C304-5FEE-4A0D-B926-D9322E0C78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3690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5FFCC1-C38D-3E8E-B310-5D5CAF2AC2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24B76-E62B-202F-FCE1-2ED1537EA7A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468DC9-44FD-8FCF-8F6E-2E08E7DB0FF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0ABF01B-9CD7-BD59-EC07-9DF8F7C90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84403C-5B90-5BCF-638E-6157B183AC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E307778-55B8-6A09-0068-DEDB583FE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38849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C340F-FB8E-0F57-2C6A-6B362658D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84C04F-2327-BC42-9787-83440FE834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BC9375-C226-EFD5-639E-92AF7E5D14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38D743-1376-637B-35A7-8E704EE62E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CC18B7-0949-09BF-9F9A-30020165B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664B1C-CB2F-4CC9-9144-E808574D7F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8322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03875-7D7D-A69C-5FAD-2B2F2018DC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E10C632-A302-A3AD-ED35-4C5ED1A808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D3B85B-DE27-55C8-97FA-0D9582A9F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8579A0-AC3E-0C1B-E57F-0AD28F5C3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4605EA-D9AE-8607-B27D-D2F3D38B5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833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2F606F-92F8-8F3E-C64D-A7D742C082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9FF0419-FBBC-C7C4-554B-061ECB84D5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F070C-B09D-F22A-CCF2-480CC4976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09555C4-B89B-5A1B-D410-9CC215D57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6692EA-0AE5-D969-1EAB-9B4D3FF2D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4946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4065004-7ACB-0089-5F9D-2A2E4EDD76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FE5587-C71C-F125-EA64-786B3B3181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EC6270-9F57-324D-C65D-965D10C61C5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E8C3BD-7747-499A-B9FC-6112BB17C1EE}" type="datetimeFigureOut">
              <a:rPr lang="en-US" smtClean="0"/>
              <a:t>4/6/2026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6D0BC3-BE03-62B7-26FA-326D96E5DA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8C7E8E-B9A2-B305-0C33-8A9BBFFEFF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A6800F-6EEC-424D-9D0F-6CB01A98E7A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41779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A2B7B7-EC81-9D0D-9E41-8D76594B01F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63287" y="157843"/>
            <a:ext cx="11898084" cy="6525985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E30C91-EF94-2986-DF15-F312C30E44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329" y="-255813"/>
            <a:ext cx="12192000" cy="71138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098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9C901-FE7C-566C-CED2-81E6CC281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755065" cy="5780494"/>
          </a:xfrm>
        </p:spPr>
        <p:txBody>
          <a:bodyPr>
            <a:normAutofit/>
          </a:bodyPr>
          <a:lstStyle/>
          <a:p>
            <a:pPr algn="ctr"/>
            <a:r>
              <a:rPr lang="en-US" sz="5000" dirty="0"/>
              <a:t>Presentation Overview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BD1E66D-1110-C707-D443-570A8A8208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878" y="5659878"/>
            <a:ext cx="1198122" cy="119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DA1E390-9E87-93DE-5403-A66005432125}"/>
              </a:ext>
            </a:extLst>
          </p:cNvPr>
          <p:cNvSpPr txBox="1"/>
          <p:nvPr/>
        </p:nvSpPr>
        <p:spPr>
          <a:xfrm>
            <a:off x="838200" y="3928308"/>
            <a:ext cx="3755065" cy="17709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65F7866-0865-8698-A833-BEF885F87E35}"/>
              </a:ext>
            </a:extLst>
          </p:cNvPr>
          <p:cNvSpPr txBox="1"/>
          <p:nvPr/>
        </p:nvSpPr>
        <p:spPr>
          <a:xfrm>
            <a:off x="5673355" y="833211"/>
            <a:ext cx="5718545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Our Mission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Meet the Team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Our Findings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Our Strategy for Improvement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endParaRPr lang="en-US" sz="1500" dirty="0"/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4000" dirty="0"/>
              <a:t>Summary &amp; Outlook</a:t>
            </a:r>
          </a:p>
        </p:txBody>
      </p:sp>
    </p:spTree>
    <p:extLst>
      <p:ext uri="{BB962C8B-B14F-4D97-AF65-F5344CB8AC3E}">
        <p14:creationId xmlns:p14="http://schemas.microsoft.com/office/powerpoint/2010/main" val="33586391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21EF88D-C22D-A89F-7B05-3230C6F166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12293789" cy="685800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AEAD64D-6EC7-4D13-036B-3EC21EBFF924}"/>
              </a:ext>
            </a:extLst>
          </p:cNvPr>
          <p:cNvSpPr txBox="1"/>
          <p:nvPr/>
        </p:nvSpPr>
        <p:spPr>
          <a:xfrm>
            <a:off x="1333502" y="1953986"/>
            <a:ext cx="9726386" cy="861774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endParaRPr lang="en-US" sz="5000" dirty="0">
              <a:solidFill>
                <a:srgbClr val="00206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9A2F236-3A6A-3BE5-3B06-0577493A27DC}"/>
              </a:ext>
            </a:extLst>
          </p:cNvPr>
          <p:cNvSpPr txBox="1"/>
          <p:nvPr/>
        </p:nvSpPr>
        <p:spPr>
          <a:xfrm>
            <a:off x="1333501" y="571500"/>
            <a:ext cx="9726386" cy="923330"/>
          </a:xfrm>
          <a:prstGeom prst="rect">
            <a:avLst/>
          </a:prstGeom>
          <a:solidFill>
            <a:srgbClr val="FFFFFF">
              <a:alpha val="60000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5400" dirty="0"/>
              <a:t>Executive Team</a:t>
            </a:r>
          </a:p>
        </p:txBody>
      </p:sp>
    </p:spTree>
    <p:extLst>
      <p:ext uri="{BB962C8B-B14F-4D97-AF65-F5344CB8AC3E}">
        <p14:creationId xmlns:p14="http://schemas.microsoft.com/office/powerpoint/2010/main" val="31494463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F909D-7D19-5B24-3CE9-FD34F0476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600" b="1" dirty="0">
                <a:solidFill>
                  <a:srgbClr val="002060"/>
                </a:solidFill>
              </a:rPr>
              <a:t>OUR MISSION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7F12338-ED66-449E-5A57-20478438F06B}"/>
              </a:ext>
            </a:extLst>
          </p:cNvPr>
          <p:cNvSpPr txBox="1"/>
          <p:nvPr/>
        </p:nvSpPr>
        <p:spPr>
          <a:xfrm>
            <a:off x="838201" y="1953985"/>
            <a:ext cx="10428514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rgbClr val="002060"/>
                </a:solidFill>
              </a:rPr>
              <a:t>“</a:t>
            </a:r>
            <a:r>
              <a:rPr lang="en-US" sz="4400" dirty="0" err="1">
                <a:solidFill>
                  <a:srgbClr val="002060"/>
                </a:solidFill>
              </a:rPr>
              <a:t>ReliaBank</a:t>
            </a:r>
            <a:r>
              <a:rPr lang="en-US" sz="4400" dirty="0">
                <a:solidFill>
                  <a:srgbClr val="002060"/>
                </a:solidFill>
              </a:rPr>
              <a:t> is dedicated to empowering employees, supporting customers, rewarding our shareholders, and enriching our communities with trusted financial solutions.”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B87DEFF-8D7D-BF61-90DD-F42525F0B9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878" y="5659878"/>
            <a:ext cx="1198122" cy="1198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968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ACC80-6E56-BC62-E956-246FFE8DDA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37746"/>
          </a:xfrm>
        </p:spPr>
        <p:txBody>
          <a:bodyPr/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Our Strategy for Improvement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0BAE91-4C9E-CA1F-F59B-9BCE5EB665D0}"/>
              </a:ext>
            </a:extLst>
          </p:cNvPr>
          <p:cNvSpPr/>
          <p:nvPr/>
        </p:nvSpPr>
        <p:spPr>
          <a:xfrm>
            <a:off x="749359" y="1695941"/>
            <a:ext cx="2103120" cy="33617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Manage Risk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0F94769-9C84-B0CB-9A75-61954C3AE6A9}"/>
              </a:ext>
            </a:extLst>
          </p:cNvPr>
          <p:cNvSpPr/>
          <p:nvPr/>
        </p:nvSpPr>
        <p:spPr>
          <a:xfrm>
            <a:off x="6394531" y="1695943"/>
            <a:ext cx="2103120" cy="336176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  <a:ln>
            <a:solidFill>
              <a:schemeClr val="tx2">
                <a:lumMod val="90000"/>
                <a:lumOff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Control Growth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14645B5-76B6-4D3B-E6B4-E48086425CA1}"/>
              </a:ext>
            </a:extLst>
          </p:cNvPr>
          <p:cNvSpPr/>
          <p:nvPr/>
        </p:nvSpPr>
        <p:spPr>
          <a:xfrm>
            <a:off x="3629658" y="1695941"/>
            <a:ext cx="2103120" cy="3361765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Enhance Profitability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765BE53-2D57-2708-5A99-523BADDE8400}"/>
              </a:ext>
            </a:extLst>
          </p:cNvPr>
          <p:cNvSpPr/>
          <p:nvPr/>
        </p:nvSpPr>
        <p:spPr>
          <a:xfrm>
            <a:off x="9250680" y="1695945"/>
            <a:ext cx="2103120" cy="3361763"/>
          </a:xfrm>
          <a:prstGeom prst="rect">
            <a:avLst/>
          </a:prstGeom>
          <a:solidFill>
            <a:schemeClr val="tx2">
              <a:lumMod val="90000"/>
              <a:lumOff val="1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/>
              <a:t>Increase Shareholder Value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A9D8665D-4B82-4E9E-D606-3FCB225B35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0984" y="5656984"/>
            <a:ext cx="1201016" cy="120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79424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D4F705-785F-E1F4-56C9-7227EB2D2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E98A32B-BADE-A6D6-1A73-F496404A8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994" y="6022994"/>
            <a:ext cx="835006" cy="83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C5D4BE5-F3A6-F642-6D71-8D17F8A095D5}"/>
              </a:ext>
            </a:extLst>
          </p:cNvPr>
          <p:cNvSpPr txBox="1"/>
          <p:nvPr/>
        </p:nvSpPr>
        <p:spPr>
          <a:xfrm>
            <a:off x="1569538" y="755612"/>
            <a:ext cx="8603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Profitability Ratios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FADA81E8-9EB2-FEEA-2FC4-1B298EA8E55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5816748"/>
              </p:ext>
            </p:extLst>
          </p:nvPr>
        </p:nvGraphicFramePr>
        <p:xfrm>
          <a:off x="483747" y="1612163"/>
          <a:ext cx="11025648" cy="432322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20248">
                  <a:extLst>
                    <a:ext uri="{9D8B030D-6E8A-4147-A177-3AD203B41FA5}">
                      <a16:colId xmlns:a16="http://schemas.microsoft.com/office/drawing/2014/main" val="845322419"/>
                    </a:ext>
                  </a:extLst>
                </a:gridCol>
                <a:gridCol w="2294213">
                  <a:extLst>
                    <a:ext uri="{9D8B030D-6E8A-4147-A177-3AD203B41FA5}">
                      <a16:colId xmlns:a16="http://schemas.microsoft.com/office/drawing/2014/main" val="617480370"/>
                    </a:ext>
                  </a:extLst>
                </a:gridCol>
                <a:gridCol w="2266836">
                  <a:extLst>
                    <a:ext uri="{9D8B030D-6E8A-4147-A177-3AD203B41FA5}">
                      <a16:colId xmlns:a16="http://schemas.microsoft.com/office/drawing/2014/main" val="1890096664"/>
                    </a:ext>
                  </a:extLst>
                </a:gridCol>
                <a:gridCol w="3044351">
                  <a:extLst>
                    <a:ext uri="{9D8B030D-6E8A-4147-A177-3AD203B41FA5}">
                      <a16:colId xmlns:a16="http://schemas.microsoft.com/office/drawing/2014/main" val="964137977"/>
                    </a:ext>
                  </a:extLst>
                </a:gridCol>
              </a:tblGrid>
              <a:tr h="864645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12/31/29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12/31/31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Percent 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6820659"/>
                  </a:ext>
                </a:extLst>
              </a:tr>
              <a:tr h="864645">
                <a:tc>
                  <a:txBody>
                    <a:bodyPr/>
                    <a:lstStyle/>
                    <a:p>
                      <a:r>
                        <a:rPr lang="en-US" sz="2800" dirty="0"/>
                        <a:t>Net Interest Margin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3.24%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5.20%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+60%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5847057"/>
                  </a:ext>
                </a:extLst>
              </a:tr>
              <a:tr h="864645">
                <a:tc>
                  <a:txBody>
                    <a:bodyPr/>
                    <a:lstStyle/>
                    <a:p>
                      <a:r>
                        <a:rPr lang="en-US" sz="2800" dirty="0"/>
                        <a:t>Return on Assets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0.24%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1.48%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+517%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307470804"/>
                  </a:ext>
                </a:extLst>
              </a:tr>
              <a:tr h="864645">
                <a:tc>
                  <a:txBody>
                    <a:bodyPr/>
                    <a:lstStyle/>
                    <a:p>
                      <a:r>
                        <a:rPr lang="en-US" sz="2800" dirty="0"/>
                        <a:t>Return on Equity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3.85%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21.7%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+465%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6210594"/>
                  </a:ext>
                </a:extLst>
              </a:tr>
              <a:tr h="864645">
                <a:tc>
                  <a:txBody>
                    <a:bodyPr/>
                    <a:lstStyle/>
                    <a:p>
                      <a:r>
                        <a:rPr lang="en-US" sz="2800" dirty="0"/>
                        <a:t>Efficiency Ratio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77.98%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59.05%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-24%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29437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015827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06BC22F-1CA6-8C5E-9313-451AFD280C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77F5BDE-B1F9-DB75-B8D3-B611DC894C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6994" y="6022994"/>
            <a:ext cx="835006" cy="83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EC9A376-AC0C-FF24-F507-DD786D6BBD54}"/>
              </a:ext>
            </a:extLst>
          </p:cNvPr>
          <p:cNvSpPr txBox="1"/>
          <p:nvPr/>
        </p:nvSpPr>
        <p:spPr>
          <a:xfrm>
            <a:off x="1569538" y="755612"/>
            <a:ext cx="86038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tx2">
                    <a:lumMod val="90000"/>
                    <a:lumOff val="10000"/>
                  </a:schemeClr>
                </a:solidFill>
              </a:rPr>
              <a:t>Key Metrics</a:t>
            </a:r>
          </a:p>
        </p:txBody>
      </p:sp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9AC376FA-52D4-1B48-69F5-7500AA0C8E0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4477785"/>
              </p:ext>
            </p:extLst>
          </p:nvPr>
        </p:nvGraphicFramePr>
        <p:xfrm>
          <a:off x="558496" y="1612163"/>
          <a:ext cx="10950899" cy="4346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45499">
                  <a:extLst>
                    <a:ext uri="{9D8B030D-6E8A-4147-A177-3AD203B41FA5}">
                      <a16:colId xmlns:a16="http://schemas.microsoft.com/office/drawing/2014/main" val="845322419"/>
                    </a:ext>
                  </a:extLst>
                </a:gridCol>
                <a:gridCol w="2294213">
                  <a:extLst>
                    <a:ext uri="{9D8B030D-6E8A-4147-A177-3AD203B41FA5}">
                      <a16:colId xmlns:a16="http://schemas.microsoft.com/office/drawing/2014/main" val="617480370"/>
                    </a:ext>
                  </a:extLst>
                </a:gridCol>
                <a:gridCol w="2266836">
                  <a:extLst>
                    <a:ext uri="{9D8B030D-6E8A-4147-A177-3AD203B41FA5}">
                      <a16:colId xmlns:a16="http://schemas.microsoft.com/office/drawing/2014/main" val="1890096664"/>
                    </a:ext>
                  </a:extLst>
                </a:gridCol>
                <a:gridCol w="3044351">
                  <a:extLst>
                    <a:ext uri="{9D8B030D-6E8A-4147-A177-3AD203B41FA5}">
                      <a16:colId xmlns:a16="http://schemas.microsoft.com/office/drawing/2014/main" val="964137977"/>
                    </a:ext>
                  </a:extLst>
                </a:gridCol>
              </a:tblGrid>
              <a:tr h="724396"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12/31/29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12/31/31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/>
                        <a:t>Percent Change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66820659"/>
                  </a:ext>
                </a:extLst>
              </a:tr>
              <a:tr h="724396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Equity / Total Assets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6.10%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6.76%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+11%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5847057"/>
                  </a:ext>
                </a:extLst>
              </a:tr>
              <a:tr h="724396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Earnings Per Share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$0.23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$1.60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+596%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6210594"/>
                  </a:ext>
                </a:extLst>
              </a:tr>
              <a:tr h="724396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Stock Price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$17.72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$39.39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+122%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82943719"/>
                  </a:ext>
                </a:extLst>
              </a:tr>
              <a:tr h="724396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Dividends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$0.25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$0.30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+20%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65561407"/>
                  </a:ext>
                </a:extLst>
              </a:tr>
              <a:tr h="724396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Net Income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$458M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$3,027M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solidFill>
                            <a:schemeClr val="tx2">
                              <a:lumMod val="90000"/>
                              <a:lumOff val="10000"/>
                            </a:schemeClr>
                          </a:solidFill>
                        </a:rPr>
                        <a:t>+600%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425821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93233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18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EDDFED8C-D4DD-A983-5E2A-74F3E58AEE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76" y="1308853"/>
            <a:ext cx="3343202" cy="3343202"/>
          </a:xfrm>
          <a:prstGeom prst="rect">
            <a:avLst/>
          </a:prstGeom>
        </p:spPr>
      </p:pic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9" name="Picture 8" descr="A graph of a line graph&#10;&#10;AI-generated content may be incorrect.">
            <a:extLst>
              <a:ext uri="{FF2B5EF4-FFF2-40B4-BE49-F238E27FC236}">
                <a16:creationId xmlns:a16="http://schemas.microsoft.com/office/drawing/2014/main" id="{EA380B1E-5637-E433-C489-8F2DB13F52D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780" y="1161296"/>
            <a:ext cx="7204441" cy="502098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B3813CD-030D-2FA0-82F8-663BA307C464}"/>
              </a:ext>
            </a:extLst>
          </p:cNvPr>
          <p:cNvSpPr txBox="1"/>
          <p:nvPr/>
        </p:nvSpPr>
        <p:spPr>
          <a:xfrm>
            <a:off x="5200369" y="2116275"/>
            <a:ext cx="4786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$630MM                   $697MM  =  11% Growth  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A6609F6D-BBEF-472C-2AA3-9D09BF5263E6}"/>
              </a:ext>
            </a:extLst>
          </p:cNvPr>
          <p:cNvCxnSpPr/>
          <p:nvPr/>
        </p:nvCxnSpPr>
        <p:spPr>
          <a:xfrm>
            <a:off x="6347011" y="2312894"/>
            <a:ext cx="56178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1569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E68625D-CCDB-8CF3-AEB7-3FAA051E84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1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4A236E68-9F7E-B318-9E43-9492775CA8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76" y="1308853"/>
            <a:ext cx="3343202" cy="3343202"/>
          </a:xfrm>
          <a:prstGeom prst="rect">
            <a:avLst/>
          </a:prstGeom>
        </p:spPr>
      </p:pic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" name="Picture 1" descr="A graph showing the growth of a core deposit&#10;&#10;AI-generated content may be incorrect.">
            <a:extLst>
              <a:ext uri="{FF2B5EF4-FFF2-40B4-BE49-F238E27FC236}">
                <a16:creationId xmlns:a16="http://schemas.microsoft.com/office/drawing/2014/main" id="{EED3C62B-AEC3-F11C-18EB-C5AE4D55A07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3830" y="1156824"/>
            <a:ext cx="7161887" cy="508669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16C10B5-247A-3B41-C194-5C24F232FEC4}"/>
              </a:ext>
            </a:extLst>
          </p:cNvPr>
          <p:cNvSpPr txBox="1"/>
          <p:nvPr/>
        </p:nvSpPr>
        <p:spPr>
          <a:xfrm>
            <a:off x="5200369" y="2116275"/>
            <a:ext cx="4786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$671MM                   $756MM  =  13% Growth  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305F2EAB-8CAE-86AE-093D-E49A17428833}"/>
              </a:ext>
            </a:extLst>
          </p:cNvPr>
          <p:cNvCxnSpPr/>
          <p:nvPr/>
        </p:nvCxnSpPr>
        <p:spPr>
          <a:xfrm>
            <a:off x="6347011" y="2312894"/>
            <a:ext cx="56178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800897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2B8662-2B54-680C-C63F-BEAC98765A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A169D286-F4D7-4C8B-A6BD-D05384C7F1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39E8235E-135E-4261-8F54-2B316E493C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7">
            <a:extLst>
              <a:ext uri="{FF2B5EF4-FFF2-40B4-BE49-F238E27FC236}">
                <a16:creationId xmlns:a16="http://schemas.microsoft.com/office/drawing/2014/main" id="{D4ED8EC3-4D57-4620-93CE-4E6661F09A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83BCB34A-2F40-4F41-8488-A134C1C155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AAD1971E-3933-D33A-F746-63EB940FF96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376" y="1308853"/>
            <a:ext cx="3343202" cy="3343202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78382DC-4207-465E-B379-1E16448AA2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4" name="Picture 3" descr="A graph of a graph showing a red line and blue line&#10;&#10;AI-generated content may be incorrect.">
            <a:extLst>
              <a:ext uri="{FF2B5EF4-FFF2-40B4-BE49-F238E27FC236}">
                <a16:creationId xmlns:a16="http://schemas.microsoft.com/office/drawing/2014/main" id="{3A7407EF-EF47-85CE-CA4C-B17D381F18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1780" y="1132916"/>
            <a:ext cx="7183789" cy="510837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CEF16F8-242B-06D6-2FC9-BEC4DE04E730}"/>
              </a:ext>
            </a:extLst>
          </p:cNvPr>
          <p:cNvSpPr txBox="1"/>
          <p:nvPr/>
        </p:nvSpPr>
        <p:spPr>
          <a:xfrm>
            <a:off x="5200369" y="2116275"/>
            <a:ext cx="4786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93.6%                  92.1% =  2% Change  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24B46243-696A-43D9-0E98-EFCD44412492}"/>
              </a:ext>
            </a:extLst>
          </p:cNvPr>
          <p:cNvCxnSpPr/>
          <p:nvPr/>
        </p:nvCxnSpPr>
        <p:spPr>
          <a:xfrm>
            <a:off x="6094476" y="2300941"/>
            <a:ext cx="561788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47469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711A2-6D1F-B189-C58D-4C2F808F42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Summary &amp; Outlook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1CDF12F-D340-6168-DFB8-C42C574C9A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3878" y="5659878"/>
            <a:ext cx="1198122" cy="119812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05F4706-8AF5-DAA8-E0BF-420AEDA27E3F}"/>
              </a:ext>
            </a:extLst>
          </p:cNvPr>
          <p:cNvSpPr txBox="1"/>
          <p:nvPr/>
        </p:nvSpPr>
        <p:spPr>
          <a:xfrm>
            <a:off x="512466" y="1690688"/>
            <a:ext cx="11163719" cy="40780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Strong Financial Close in 2031</a:t>
            </a:r>
          </a:p>
          <a:p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Well Diversified &amp; High Quality Loan Portfolio</a:t>
            </a:r>
          </a:p>
          <a:p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Low Credit Risk &amp; Strong Capital</a:t>
            </a:r>
          </a:p>
          <a:p>
            <a:endParaRPr lang="en-US" sz="2800" dirty="0">
              <a:solidFill>
                <a:schemeClr val="tx2">
                  <a:lumMod val="90000"/>
                  <a:lumOff val="10000"/>
                </a:schemeClr>
              </a:solidFill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500" dirty="0">
                <a:solidFill>
                  <a:schemeClr val="tx2">
                    <a:lumMod val="90000"/>
                    <a:lumOff val="10000"/>
                  </a:schemeClr>
                </a:solidFill>
              </a:rPr>
              <a:t>Optimally Positioned for 2032 in a Rising Rate Environment</a:t>
            </a:r>
          </a:p>
        </p:txBody>
      </p:sp>
    </p:spTree>
    <p:extLst>
      <p:ext uri="{BB962C8B-B14F-4D97-AF65-F5344CB8AC3E}">
        <p14:creationId xmlns:p14="http://schemas.microsoft.com/office/powerpoint/2010/main" val="21917468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EBBB95-6274-0246-B57E-5A8BD4F50A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776D6640-7A63-32AE-9031-23777875FE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FCB062E6-4E1E-31AF-4F94-E89BB18BFD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7">
            <a:extLst>
              <a:ext uri="{FF2B5EF4-FFF2-40B4-BE49-F238E27FC236}">
                <a16:creationId xmlns:a16="http://schemas.microsoft.com/office/drawing/2014/main" id="{3267BBD8-2529-B3F6-B89B-0AC532353A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00A8079-97F0-0774-7190-929096F0E3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A0A17ED8-E1BC-970D-18A1-D1E546427B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76" y="1308853"/>
            <a:ext cx="3343202" cy="3343202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43DF05D-9C76-1F07-8A75-770A21C076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6FF8F71E-778E-94B4-2E02-224043C50B88}"/>
              </a:ext>
            </a:extLst>
          </p:cNvPr>
          <p:cNvSpPr txBox="1"/>
          <p:nvPr/>
        </p:nvSpPr>
        <p:spPr>
          <a:xfrm>
            <a:off x="5900569" y="2027816"/>
            <a:ext cx="539496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</a:rPr>
              <a:t>ReliaBility </a:t>
            </a:r>
          </a:p>
          <a:p>
            <a:pPr algn="ctr"/>
            <a:r>
              <a:rPr lang="en-US" sz="5000" dirty="0">
                <a:solidFill>
                  <a:schemeClr val="bg1"/>
                </a:solidFill>
              </a:rPr>
              <a:t>=</a:t>
            </a:r>
          </a:p>
          <a:p>
            <a:pPr algn="ctr"/>
            <a:r>
              <a:rPr lang="en-US" sz="5000" dirty="0">
                <a:solidFill>
                  <a:schemeClr val="bg1"/>
                </a:solidFill>
              </a:rPr>
              <a:t>Profitability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88174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416E550-8FD2-3AED-7186-4627470741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432AC68F-31F4-2A14-8531-07B3DB791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2" name="Freeform 6">
            <a:extLst>
              <a:ext uri="{FF2B5EF4-FFF2-40B4-BE49-F238E27FC236}">
                <a16:creationId xmlns:a16="http://schemas.microsoft.com/office/drawing/2014/main" id="{5DEBCD93-8841-7B1B-C42D-0893720F39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2164" y="610728"/>
            <a:ext cx="759618" cy="5710965"/>
          </a:xfrm>
          <a:custGeom>
            <a:avLst/>
            <a:gdLst>
              <a:gd name="T0" fmla="*/ 414 w 414"/>
              <a:gd name="T1" fmla="*/ 2447 h 2447"/>
              <a:gd name="T2" fmla="*/ 0 w 414"/>
              <a:gd name="T3" fmla="*/ 2247 h 2447"/>
              <a:gd name="T4" fmla="*/ 0 w 414"/>
              <a:gd name="T5" fmla="*/ 0 h 2447"/>
              <a:gd name="T6" fmla="*/ 414 w 414"/>
              <a:gd name="T7" fmla="*/ 200 h 2447"/>
              <a:gd name="T8" fmla="*/ 414 w 414"/>
              <a:gd name="T9" fmla="*/ 2447 h 24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4" h="2447">
                <a:moveTo>
                  <a:pt x="414" y="2447"/>
                </a:moveTo>
                <a:lnTo>
                  <a:pt x="0" y="2247"/>
                </a:lnTo>
                <a:lnTo>
                  <a:pt x="0" y="0"/>
                </a:lnTo>
                <a:lnTo>
                  <a:pt x="414" y="200"/>
                </a:lnTo>
                <a:lnTo>
                  <a:pt x="414" y="2447"/>
                </a:ln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4" name="Freeform 7">
            <a:extLst>
              <a:ext uri="{FF2B5EF4-FFF2-40B4-BE49-F238E27FC236}">
                <a16:creationId xmlns:a16="http://schemas.microsoft.com/office/drawing/2014/main" id="{3B65C12D-0B67-BCCB-8E84-2C2DBD7C55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144437" y="343079"/>
            <a:ext cx="482654" cy="5521414"/>
          </a:xfrm>
          <a:custGeom>
            <a:avLst/>
            <a:gdLst>
              <a:gd name="T0" fmla="*/ 209 w 209"/>
              <a:gd name="T1" fmla="*/ 2246 h 2358"/>
              <a:gd name="T2" fmla="*/ 0 w 209"/>
              <a:gd name="T3" fmla="*/ 2358 h 2358"/>
              <a:gd name="T4" fmla="*/ 0 w 209"/>
              <a:gd name="T5" fmla="*/ 111 h 2358"/>
              <a:gd name="T6" fmla="*/ 209 w 209"/>
              <a:gd name="T7" fmla="*/ 0 h 2358"/>
              <a:gd name="T8" fmla="*/ 209 w 209"/>
              <a:gd name="T9" fmla="*/ 2246 h 23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09" h="2358">
                <a:moveTo>
                  <a:pt x="209" y="2246"/>
                </a:moveTo>
                <a:lnTo>
                  <a:pt x="0" y="2358"/>
                </a:lnTo>
                <a:lnTo>
                  <a:pt x="0" y="111"/>
                </a:lnTo>
                <a:lnTo>
                  <a:pt x="209" y="0"/>
                </a:lnTo>
                <a:lnTo>
                  <a:pt x="209" y="2246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291CE971-D386-6BDE-B096-1BE5BABBD9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5" y="340424"/>
            <a:ext cx="4630139" cy="5265795"/>
          </a:xfrm>
          <a:custGeom>
            <a:avLst/>
            <a:gdLst>
              <a:gd name="connsiteX0" fmla="*/ 0 w 4630139"/>
              <a:gd name="connsiteY0" fmla="*/ 0 h 5265795"/>
              <a:gd name="connsiteX1" fmla="*/ 4630139 w 4630139"/>
              <a:gd name="connsiteY1" fmla="*/ 0 h 5265795"/>
              <a:gd name="connsiteX2" fmla="*/ 4630139 w 4630139"/>
              <a:gd name="connsiteY2" fmla="*/ 5265795 h 5265795"/>
              <a:gd name="connsiteX3" fmla="*/ 0 w 4630139"/>
              <a:gd name="connsiteY3" fmla="*/ 5265795 h 5265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30139" h="5265795">
                <a:moveTo>
                  <a:pt x="0" y="0"/>
                </a:moveTo>
                <a:lnTo>
                  <a:pt x="4630139" y="0"/>
                </a:lnTo>
                <a:lnTo>
                  <a:pt x="4630139" y="5265795"/>
                </a:lnTo>
                <a:lnTo>
                  <a:pt x="0" y="5265795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3" name="Picture 2" descr="A blue and white logo&#10;&#10;AI-generated content may be incorrect.">
            <a:extLst>
              <a:ext uri="{FF2B5EF4-FFF2-40B4-BE49-F238E27FC236}">
                <a16:creationId xmlns:a16="http://schemas.microsoft.com/office/drawing/2014/main" id="{53CE5F93-4684-FA6B-4C68-E91843C757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376" y="1308853"/>
            <a:ext cx="3343202" cy="3343202"/>
          </a:xfrm>
          <a:prstGeom prst="rect">
            <a:avLst/>
          </a:prstGeom>
        </p:spPr>
      </p:pic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77059514-FDDA-F1D1-FF04-06AC8392AF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01780" y="1071563"/>
            <a:ext cx="7290218" cy="5242298"/>
          </a:xfrm>
          <a:custGeom>
            <a:avLst/>
            <a:gdLst>
              <a:gd name="connsiteX0" fmla="*/ 0 w 7290218"/>
              <a:gd name="connsiteY0" fmla="*/ 0 h 5242298"/>
              <a:gd name="connsiteX1" fmla="*/ 7290218 w 7290218"/>
              <a:gd name="connsiteY1" fmla="*/ 0 h 5242298"/>
              <a:gd name="connsiteX2" fmla="*/ 7290218 w 7290218"/>
              <a:gd name="connsiteY2" fmla="*/ 5242298 h 5242298"/>
              <a:gd name="connsiteX3" fmla="*/ 0 w 7290218"/>
              <a:gd name="connsiteY3" fmla="*/ 5242298 h 52422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90218" h="5242298">
                <a:moveTo>
                  <a:pt x="0" y="0"/>
                </a:moveTo>
                <a:lnTo>
                  <a:pt x="7290218" y="0"/>
                </a:lnTo>
                <a:lnTo>
                  <a:pt x="7290218" y="5242298"/>
                </a:lnTo>
                <a:lnTo>
                  <a:pt x="0" y="52422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AB08895-AE90-5B8E-51C5-919BE0AC2EAC}"/>
              </a:ext>
            </a:extLst>
          </p:cNvPr>
          <p:cNvSpPr txBox="1"/>
          <p:nvPr/>
        </p:nvSpPr>
        <p:spPr>
          <a:xfrm>
            <a:off x="5900569" y="2027816"/>
            <a:ext cx="5394960" cy="34470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000" dirty="0">
                <a:solidFill>
                  <a:schemeClr val="bg1"/>
                </a:solidFill>
              </a:rPr>
              <a:t>Questions?</a:t>
            </a:r>
          </a:p>
          <a:p>
            <a:pPr algn="ctr"/>
            <a:endParaRPr lang="en-US" sz="5000" dirty="0">
              <a:solidFill>
                <a:schemeClr val="bg1"/>
              </a:solidFill>
            </a:endParaRPr>
          </a:p>
          <a:p>
            <a:pPr algn="ctr"/>
            <a:r>
              <a:rPr lang="en-US" sz="5000" dirty="0">
                <a:solidFill>
                  <a:schemeClr val="bg1"/>
                </a:solidFill>
              </a:rPr>
              <a:t>Thank You</a:t>
            </a:r>
          </a:p>
          <a:p>
            <a:endParaRPr lang="en-US" sz="5000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7497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TM04033921[[fn=Damask]]</Template>
  <TotalTime>1935</TotalTime>
  <Words>304</Words>
  <Application>Microsoft Office PowerPoint</Application>
  <PresentationFormat>Widescreen</PresentationFormat>
  <Paragraphs>101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Aptos</vt:lpstr>
      <vt:lpstr>Aptos Display</vt:lpstr>
      <vt:lpstr>Arial</vt:lpstr>
      <vt:lpstr>Office Theme</vt:lpstr>
      <vt:lpstr>PowerPoint Presentation</vt:lpstr>
      <vt:lpstr>Presentation Overview</vt:lpstr>
      <vt:lpstr>PowerPoint Presentation</vt:lpstr>
      <vt:lpstr>OUR MISSION</vt:lpstr>
      <vt:lpstr>Our Strategy for Improvement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Summary &amp; Outlook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Donna Ward</dc:creator>
  <cp:lastModifiedBy>Ronald Best</cp:lastModifiedBy>
  <cp:revision>61</cp:revision>
  <dcterms:created xsi:type="dcterms:W3CDTF">2025-04-29T19:11:36Z</dcterms:created>
  <dcterms:modified xsi:type="dcterms:W3CDTF">2026-04-06T17:33:54Z</dcterms:modified>
</cp:coreProperties>
</file>