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8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Garamond" panose="02020404030301010803" pitchFamily="18" charset="0"/>
      <p:regular r:id="rId15"/>
      <p:bold r:id="rId16"/>
      <p:italic r:id="rId17"/>
      <p:boldItalic r:id="rId18"/>
    </p:embeddedFont>
    <p:embeddedFont>
      <p:font typeface="Palatino Linotype" panose="02040502050505030304" pitchFamily="18" charset="0"/>
      <p:regular r:id="rId19"/>
      <p:bold r:id="rId20"/>
      <p:italic r:id="rId21"/>
      <p:boldItalic r:id="rId22"/>
    </p:embeddedFont>
    <p:embeddedFont>
      <p:font typeface="Play" panose="020B0604020202020204" charset="0"/>
      <p:regular r:id="rId23"/>
      <p:bold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gWeerGNX9WyeUar3KUShUiZnvV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70" d="100"/>
          <a:sy n="70" d="100"/>
        </p:scale>
        <p:origin x="1138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33216648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3533216648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2c787c11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52c787c11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1F2D5ACC-1DCE-FB5A-931C-9309609E7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5332166484_0_7:notes">
            <a:extLst>
              <a:ext uri="{FF2B5EF4-FFF2-40B4-BE49-F238E27FC236}">
                <a16:creationId xmlns:a16="http://schemas.microsoft.com/office/drawing/2014/main" id="{99AB2252-5F66-16D1-ACB1-52F84538AC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g35332166484_0_7:notes">
            <a:extLst>
              <a:ext uri="{FF2B5EF4-FFF2-40B4-BE49-F238E27FC236}">
                <a16:creationId xmlns:a16="http://schemas.microsoft.com/office/drawing/2014/main" id="{EA916110-C7B9-2563-7F18-4094DE7BA3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8837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33216648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533216648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2c787c11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g352c787c11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2c787c112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52c787c11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2c787c112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352c787c112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2c787c112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g352c787c112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2c787c112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352c787c11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2c787c112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352c787c112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b="33436"/>
          <a:stretch/>
        </p:blipFill>
        <p:spPr>
          <a:xfrm>
            <a:off x="2649437" y="39874"/>
            <a:ext cx="6893125" cy="4588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5212309" y="4588285"/>
            <a:ext cx="1766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4861"/>
                </a:solidFill>
                <a:latin typeface="Garamond"/>
                <a:ea typeface="Garamond"/>
                <a:cs typeface="Garamond"/>
                <a:sym typeface="Garamond"/>
              </a:rPr>
              <a:t>Athens, Georgia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/>
        </p:nvSpPr>
        <p:spPr>
          <a:xfrm>
            <a:off x="1012650" y="598518"/>
            <a:ext cx="521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Executive Team</a:t>
            </a:r>
            <a:endParaRPr/>
          </a:p>
        </p:txBody>
      </p:sp>
      <p:sp>
        <p:nvSpPr>
          <p:cNvPr id="91" name="Google Shape;91;p2"/>
          <p:cNvSpPr txBox="1"/>
          <p:nvPr/>
        </p:nvSpPr>
        <p:spPr>
          <a:xfrm>
            <a:off x="1012650" y="1546717"/>
            <a:ext cx="4274400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 dirty="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332166484_0_7"/>
          <p:cNvSpPr txBox="1"/>
          <p:nvPr/>
        </p:nvSpPr>
        <p:spPr>
          <a:xfrm>
            <a:off x="883126" y="550984"/>
            <a:ext cx="521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Starting Position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374C0F-FB6E-4083-374C-8BC38AC9C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202" y="1585160"/>
            <a:ext cx="5215124" cy="45901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2c787c112_0_15"/>
          <p:cNvSpPr txBox="1"/>
          <p:nvPr/>
        </p:nvSpPr>
        <p:spPr>
          <a:xfrm>
            <a:off x="883126" y="550984"/>
            <a:ext cx="521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Starting Position</a:t>
            </a:r>
            <a:endParaRPr/>
          </a:p>
        </p:txBody>
      </p:sp>
      <p:pic>
        <p:nvPicPr>
          <p:cNvPr id="105" name="Google Shape;105;g352c787c112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2770" y="1682589"/>
            <a:ext cx="4908000" cy="4624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52c787c112_0_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126" y="1682589"/>
            <a:ext cx="5122445" cy="46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352c787c112_0_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1713" y="4923279"/>
            <a:ext cx="1136175" cy="104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06;g352c787c112_0_15">
            <a:extLst>
              <a:ext uri="{FF2B5EF4-FFF2-40B4-BE49-F238E27FC236}">
                <a16:creationId xmlns:a16="http://schemas.microsoft.com/office/drawing/2014/main" id="{97202272-0490-5FEA-0419-9CDA39E300D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69396" y="4337326"/>
            <a:ext cx="1136175" cy="1043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96">
          <a:extLst>
            <a:ext uri="{FF2B5EF4-FFF2-40B4-BE49-F238E27FC236}">
              <a16:creationId xmlns:a16="http://schemas.microsoft.com/office/drawing/2014/main" id="{AA8FC893-7BEA-9C56-C436-48A63FFC7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332166484_0_7">
            <a:extLst>
              <a:ext uri="{FF2B5EF4-FFF2-40B4-BE49-F238E27FC236}">
                <a16:creationId xmlns:a16="http://schemas.microsoft.com/office/drawing/2014/main" id="{7E6220B5-AA26-C547-9760-222BABE8C56E}"/>
              </a:ext>
            </a:extLst>
          </p:cNvPr>
          <p:cNvSpPr txBox="1"/>
          <p:nvPr/>
        </p:nvSpPr>
        <p:spPr>
          <a:xfrm>
            <a:off x="883126" y="550984"/>
            <a:ext cx="521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Starting Position</a:t>
            </a: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FB4D18-81DB-08A4-3BB6-FFBD6ACB5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665" y="1590805"/>
            <a:ext cx="5842521" cy="4875216"/>
          </a:xfrm>
          <a:prstGeom prst="rect">
            <a:avLst/>
          </a:prstGeom>
        </p:spPr>
      </p:pic>
      <p:pic>
        <p:nvPicPr>
          <p:cNvPr id="9" name="Google Shape;106;g352c787c112_0_15">
            <a:extLst>
              <a:ext uri="{FF2B5EF4-FFF2-40B4-BE49-F238E27FC236}">
                <a16:creationId xmlns:a16="http://schemas.microsoft.com/office/drawing/2014/main" id="{D130A27F-A214-11C1-F8EB-F34953DBB06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7489" y="4139251"/>
            <a:ext cx="1136175" cy="1043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70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g35332166484_0_1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5332166484_0_1"/>
          <p:cNvSpPr txBox="1"/>
          <p:nvPr/>
        </p:nvSpPr>
        <p:spPr>
          <a:xfrm>
            <a:off x="1349850" y="1828250"/>
            <a:ext cx="79728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Profit with peace of mind</a:t>
            </a:r>
            <a:endParaRPr i="1"/>
          </a:p>
        </p:txBody>
      </p:sp>
      <p:sp>
        <p:nvSpPr>
          <p:cNvPr id="122" name="Google Shape;122;g35332166484_0_1"/>
          <p:cNvSpPr txBox="1"/>
          <p:nvPr/>
        </p:nvSpPr>
        <p:spPr>
          <a:xfrm>
            <a:off x="1349851" y="2690027"/>
            <a:ext cx="9492300" cy="1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563009"/>
              </a:buClr>
              <a:buSzPts val="3200"/>
              <a:buFont typeface="Garamond"/>
              <a:buAutoNum type="arabicPeriod"/>
            </a:pPr>
            <a:r>
              <a:rPr lang="en-US" sz="3700" dirty="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Reliable profits for dividends and reinvestment</a:t>
            </a:r>
            <a:endParaRPr sz="3700" dirty="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463550" algn="l" rtl="0">
              <a:spcBef>
                <a:spcPts val="0"/>
              </a:spcBef>
              <a:spcAft>
                <a:spcPts val="0"/>
              </a:spcAft>
              <a:buClr>
                <a:srgbClr val="563009"/>
              </a:buClr>
              <a:buSzPts val="3700"/>
              <a:buFont typeface="Garamond"/>
              <a:buAutoNum type="arabicPeriod"/>
            </a:pPr>
            <a:r>
              <a:rPr lang="en-US" sz="3700" dirty="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Controlled growth</a:t>
            </a:r>
            <a:endParaRPr sz="3700" dirty="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457200" marR="0" lvl="0" indent="-463550" algn="l" rtl="0">
              <a:spcBef>
                <a:spcPts val="0"/>
              </a:spcBef>
              <a:spcAft>
                <a:spcPts val="0"/>
              </a:spcAft>
              <a:buClr>
                <a:srgbClr val="563009"/>
              </a:buClr>
              <a:buSzPts val="3700"/>
              <a:buFont typeface="Garamond"/>
              <a:buAutoNum type="arabicPeriod"/>
            </a:pPr>
            <a:r>
              <a:rPr lang="en-US" sz="3700" dirty="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Risk management</a:t>
            </a:r>
            <a:endParaRPr sz="3500" dirty="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352c787c112_0_33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52c787c112_0_33"/>
          <p:cNvSpPr txBox="1"/>
          <p:nvPr/>
        </p:nvSpPr>
        <p:spPr>
          <a:xfrm>
            <a:off x="632249" y="540625"/>
            <a:ext cx="885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Reliable Profits</a:t>
            </a:r>
            <a:endParaRPr i="1"/>
          </a:p>
        </p:txBody>
      </p:sp>
      <p:pic>
        <p:nvPicPr>
          <p:cNvPr id="129" name="Google Shape;129;g352c787c112_0_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500" y="1484450"/>
            <a:ext cx="6794500" cy="502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52c787c112_0_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9025" y="2080673"/>
            <a:ext cx="929513" cy="95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352c787c112_0_33"/>
          <p:cNvSpPr txBox="1"/>
          <p:nvPr/>
        </p:nvSpPr>
        <p:spPr>
          <a:xfrm>
            <a:off x="9065125" y="1313625"/>
            <a:ext cx="25554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5.58%</a:t>
            </a:r>
            <a:endParaRPr sz="49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g352c787c112_0_57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g352c787c112_0_57"/>
          <p:cNvSpPr txBox="1"/>
          <p:nvPr/>
        </p:nvSpPr>
        <p:spPr>
          <a:xfrm>
            <a:off x="632250" y="540625"/>
            <a:ext cx="11014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Continuous Improvement in Operating Earnings</a:t>
            </a:r>
            <a:endParaRPr sz="200" i="1"/>
          </a:p>
        </p:txBody>
      </p:sp>
      <p:sp>
        <p:nvSpPr>
          <p:cNvPr id="138" name="Google Shape;138;g352c787c112_0_57"/>
          <p:cNvSpPr txBox="1"/>
          <p:nvPr/>
        </p:nvSpPr>
        <p:spPr>
          <a:xfrm>
            <a:off x="883126" y="2004483"/>
            <a:ext cx="1076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39" name="Google Shape;139;g352c787c112_0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125" y="1587500"/>
            <a:ext cx="7499725" cy="487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52c787c112_0_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64475" y="2245773"/>
            <a:ext cx="929513" cy="9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g352c787c112_0_102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352c787c112_0_102"/>
          <p:cNvSpPr txBox="1"/>
          <p:nvPr/>
        </p:nvSpPr>
        <p:spPr>
          <a:xfrm>
            <a:off x="632250" y="540625"/>
            <a:ext cx="11014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Continuous Improvement in Operating Earnings</a:t>
            </a:r>
            <a:endParaRPr sz="200" i="1"/>
          </a:p>
        </p:txBody>
      </p:sp>
      <p:sp>
        <p:nvSpPr>
          <p:cNvPr id="147" name="Google Shape;147;g352c787c112_0_102"/>
          <p:cNvSpPr txBox="1"/>
          <p:nvPr/>
        </p:nvSpPr>
        <p:spPr>
          <a:xfrm>
            <a:off x="883126" y="2004483"/>
            <a:ext cx="1076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48" name="Google Shape;148;g352c787c112_0_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125" y="1479450"/>
            <a:ext cx="7533850" cy="5115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g352c787c112_0_63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352c787c112_0_63"/>
          <p:cNvSpPr txBox="1"/>
          <p:nvPr/>
        </p:nvSpPr>
        <p:spPr>
          <a:xfrm>
            <a:off x="883126" y="2004483"/>
            <a:ext cx="1076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5" name="Google Shape;155;g352c787c112_0_63"/>
          <p:cNvSpPr txBox="1"/>
          <p:nvPr/>
        </p:nvSpPr>
        <p:spPr>
          <a:xfrm>
            <a:off x="1173425" y="1885125"/>
            <a:ext cx="8481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 b="1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ROA:</a:t>
            </a:r>
            <a:r>
              <a:rPr lang="en-US" sz="650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  0.24% → </a:t>
            </a:r>
            <a:r>
              <a:rPr lang="en-US" sz="6500" b="1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1.64%</a:t>
            </a:r>
            <a:endParaRPr sz="6500" b="1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500" b="1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ROE:</a:t>
            </a:r>
            <a:r>
              <a:rPr lang="en-US" sz="650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  3.85% → </a:t>
            </a:r>
            <a:r>
              <a:rPr lang="en-US" sz="6500" b="1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24.49%</a:t>
            </a:r>
            <a:endParaRPr sz="6500" b="1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g352c787c112_0_45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352c787c112_0_45"/>
          <p:cNvSpPr txBox="1"/>
          <p:nvPr/>
        </p:nvSpPr>
        <p:spPr>
          <a:xfrm>
            <a:off x="746549" y="502525"/>
            <a:ext cx="88503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Value for Shareholders</a:t>
            </a:r>
            <a:endParaRPr sz="1100" i="1"/>
          </a:p>
        </p:txBody>
      </p:sp>
      <p:sp>
        <p:nvSpPr>
          <p:cNvPr id="162" name="Google Shape;162;g352c787c112_0_45"/>
          <p:cNvSpPr txBox="1"/>
          <p:nvPr/>
        </p:nvSpPr>
        <p:spPr>
          <a:xfrm>
            <a:off x="883126" y="2004483"/>
            <a:ext cx="1076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63" name="Google Shape;163;g352c787c112_0_45"/>
          <p:cNvSpPr txBox="1"/>
          <p:nvPr/>
        </p:nvSpPr>
        <p:spPr>
          <a:xfrm>
            <a:off x="8404725" y="1402530"/>
            <a:ext cx="3241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+183%</a:t>
            </a:r>
            <a:endParaRPr sz="49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64" name="Google Shape;164;g352c787c112_0_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6950" y="1466025"/>
            <a:ext cx="7099300" cy="50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352c787c112_0_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92925" y="2004473"/>
            <a:ext cx="929513" cy="9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352c787c112_0_51" descr="A logo of a ban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l="23196" t="20181" r="24227" b="40964"/>
          <a:stretch/>
        </p:blipFill>
        <p:spPr>
          <a:xfrm>
            <a:off x="8494006" y="4065545"/>
            <a:ext cx="3422573" cy="252918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52c787c112_0_51"/>
          <p:cNvSpPr txBox="1"/>
          <p:nvPr/>
        </p:nvSpPr>
        <p:spPr>
          <a:xfrm>
            <a:off x="632249" y="540625"/>
            <a:ext cx="88503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1">
                <a:solidFill>
                  <a:srgbClr val="0F486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Value for Shareholders</a:t>
            </a:r>
            <a:endParaRPr i="1"/>
          </a:p>
        </p:txBody>
      </p:sp>
      <p:sp>
        <p:nvSpPr>
          <p:cNvPr id="172" name="Google Shape;172;g352c787c112_0_51"/>
          <p:cNvSpPr txBox="1"/>
          <p:nvPr/>
        </p:nvSpPr>
        <p:spPr>
          <a:xfrm>
            <a:off x="883126" y="2004483"/>
            <a:ext cx="107634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6300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73" name="Google Shape;173;g352c787c112_0_51"/>
          <p:cNvSpPr txBox="1"/>
          <p:nvPr/>
        </p:nvSpPr>
        <p:spPr>
          <a:xfrm>
            <a:off x="8404725" y="1402530"/>
            <a:ext cx="32418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500">
                <a:solidFill>
                  <a:srgbClr val="563009"/>
                </a:solidFill>
                <a:latin typeface="Garamond"/>
                <a:ea typeface="Garamond"/>
                <a:cs typeface="Garamond"/>
                <a:sym typeface="Garamond"/>
              </a:rPr>
              <a:t>+135%</a:t>
            </a:r>
            <a:endParaRPr sz="49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rgbClr val="0F486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174" name="Google Shape;174;g352c787c112_0_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3125" y="1619749"/>
            <a:ext cx="6832600" cy="464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352c787c112_0_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6212" y="1979426"/>
            <a:ext cx="929513" cy="95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66</Words>
  <Application>Microsoft Office PowerPoint</Application>
  <PresentationFormat>Widescreen</PresentationFormat>
  <Paragraphs>19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Play</vt:lpstr>
      <vt:lpstr>Palatino Linotype</vt:lpstr>
      <vt:lpstr>Garamond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Katy McCarthy</dc:creator>
  <cp:lastModifiedBy>Ronald Best</cp:lastModifiedBy>
  <cp:revision>5</cp:revision>
  <dcterms:created xsi:type="dcterms:W3CDTF">2025-04-30T20:03:11Z</dcterms:created>
  <dcterms:modified xsi:type="dcterms:W3CDTF">2026-04-06T17:34:16Z</dcterms:modified>
</cp:coreProperties>
</file>